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7" r:id="rId2"/>
  </p:sldMasterIdLst>
  <p:notesMasterIdLst>
    <p:notesMasterId r:id="rId44"/>
  </p:notesMasterIdLst>
  <p:sldIdLst>
    <p:sldId id="424" r:id="rId3"/>
    <p:sldId id="425" r:id="rId4"/>
    <p:sldId id="426" r:id="rId5"/>
    <p:sldId id="427" r:id="rId6"/>
    <p:sldId id="428" r:id="rId7"/>
    <p:sldId id="429" r:id="rId8"/>
    <p:sldId id="430" r:id="rId9"/>
    <p:sldId id="431" r:id="rId10"/>
    <p:sldId id="432" r:id="rId11"/>
    <p:sldId id="433" r:id="rId12"/>
    <p:sldId id="434" r:id="rId13"/>
    <p:sldId id="435" r:id="rId14"/>
    <p:sldId id="436" r:id="rId15"/>
    <p:sldId id="437" r:id="rId16"/>
    <p:sldId id="438" r:id="rId17"/>
    <p:sldId id="439" r:id="rId18"/>
    <p:sldId id="440" r:id="rId19"/>
    <p:sldId id="441" r:id="rId20"/>
    <p:sldId id="442" r:id="rId21"/>
    <p:sldId id="443" r:id="rId22"/>
    <p:sldId id="444" r:id="rId23"/>
    <p:sldId id="445" r:id="rId24"/>
    <p:sldId id="446" r:id="rId25"/>
    <p:sldId id="382" r:id="rId26"/>
    <p:sldId id="415" r:id="rId27"/>
    <p:sldId id="421" r:id="rId28"/>
    <p:sldId id="423" r:id="rId29"/>
    <p:sldId id="385" r:id="rId30"/>
    <p:sldId id="386" r:id="rId31"/>
    <p:sldId id="387" r:id="rId32"/>
    <p:sldId id="388" r:id="rId33"/>
    <p:sldId id="422" r:id="rId34"/>
    <p:sldId id="390" r:id="rId35"/>
    <p:sldId id="391" r:id="rId36"/>
    <p:sldId id="416" r:id="rId37"/>
    <p:sldId id="417" r:id="rId38"/>
    <p:sldId id="397" r:id="rId39"/>
    <p:sldId id="349" r:id="rId40"/>
    <p:sldId id="398" r:id="rId41"/>
    <p:sldId id="392" r:id="rId42"/>
    <p:sldId id="383" r:id="rId43"/>
  </p:sldIdLst>
  <p:sldSz cx="9144000" cy="5143500" type="screen16x9"/>
  <p:notesSz cx="6858000" cy="9144000"/>
  <p:embeddedFontLst>
    <p:embeddedFont>
      <p:font typeface="나눔스퀘어라운드 Bold" panose="020B0600000101010101" charset="-127"/>
      <p:bold r:id="rId45"/>
    </p:embeddedFont>
    <p:embeddedFont>
      <p:font typeface="나눔스퀘어_ac ExtraBold" panose="020B0600000101010101" pitchFamily="50" charset="-127"/>
      <p:bold r:id="rId46"/>
    </p:embeddedFont>
    <p:embeddedFont>
      <p:font typeface="Montserrat" panose="020B0600000101010101" charset="0"/>
      <p:regular r:id="rId47"/>
      <p:bold r:id="rId48"/>
      <p:italic r:id="rId49"/>
      <p:boldItalic r:id="rId50"/>
    </p:embeddedFont>
    <p:embeddedFont>
      <p:font typeface="나눔스퀘어" panose="020B0600000101010101" pitchFamily="50" charset="-127"/>
      <p:regular r:id="rId51"/>
    </p:embeddedFont>
    <p:embeddedFont>
      <p:font typeface="맑은 고딕" panose="020B0503020000020004" pitchFamily="50" charset="-127"/>
      <p:regular r:id="rId52"/>
      <p:bold r:id="rId53"/>
    </p:embeddedFont>
    <p:embeddedFont>
      <p:font typeface="Segoe Script" panose="030B0504020000000003" pitchFamily="66" charset="0"/>
      <p:regular r:id="rId54"/>
      <p:bold r:id="rId55"/>
    </p:embeddedFont>
    <p:embeddedFont>
      <p:font typeface="Fira Sans Extra Condensed Medium" panose="020B0600000101010101" charset="0"/>
      <p:regular r:id="rId56"/>
      <p:bold r:id="rId57"/>
      <p:italic r:id="rId58"/>
      <p:boldItalic r:id="rId59"/>
    </p:embeddedFont>
    <p:embeddedFont>
      <p:font typeface="나눔스퀘어_ac Bold" panose="020B0600000101010101" pitchFamily="50" charset="-127"/>
      <p:bold r:id="rId60"/>
    </p:embeddedFont>
    <p:embeddedFont>
      <p:font typeface="맑은 고딕" panose="020B0503020000020004" pitchFamily="50" charset="-127"/>
      <p:regular r:id="rId52"/>
      <p:bold r:id="rId53"/>
    </p:embeddedFont>
    <p:embeddedFont>
      <p:font typeface="나눔스퀘어_ac" panose="020B0600000101010101" pitchFamily="50" charset="-127"/>
      <p:regular r:id="rId61"/>
    </p:embeddedFont>
    <p:embeddedFont>
      <p:font typeface="나눔스퀘어 ExtraBold" panose="020B0600000101010101" pitchFamily="50" charset="-127"/>
      <p:bold r:id="rId62"/>
    </p:embeddedFont>
    <p:embeddedFont>
      <p:font typeface="나눔스퀘어_ac Light" panose="020B0600000101010101" pitchFamily="50" charset="-127"/>
      <p:regular r:id="rId63"/>
    </p:embeddedFont>
    <p:embeddedFont>
      <p:font typeface="Cambria Math" panose="02040503050406030204" pitchFamily="18" charset="0"/>
      <p:regular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계정" initials="M계" lastIdx="7" clrIdx="0">
    <p:extLst>
      <p:ext uri="{19B8F6BF-5375-455C-9EA6-DF929625EA0E}">
        <p15:presenceInfo xmlns:p15="http://schemas.microsoft.com/office/powerpoint/2012/main" userId="64fa37290337d9b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0000"/>
    <a:srgbClr val="75A6FF"/>
    <a:srgbClr val="003BA3"/>
    <a:srgbClr val="4789FF"/>
    <a:srgbClr val="EBF2FF"/>
    <a:srgbClr val="80DAB6"/>
    <a:srgbClr val="86BAD3"/>
    <a:srgbClr val="4A8AFD"/>
    <a:srgbClr val="4A8CFF"/>
    <a:srgbClr val="0409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FC3F81-A05E-4C6C-82A8-8F35BC810176}">
  <a:tblStyle styleId="{72FC3F81-A05E-4C6C-82A8-8F35BC8101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08" autoAdjust="0"/>
    <p:restoredTop sz="82143" autoAdjust="0"/>
  </p:normalViewPr>
  <p:slideViewPr>
    <p:cSldViewPr snapToGrid="0">
      <p:cViewPr varScale="1">
        <p:scale>
          <a:sx n="95" d="100"/>
          <a:sy n="95" d="100"/>
        </p:scale>
        <p:origin x="984" y="53"/>
      </p:cViewPr>
      <p:guideLst>
        <p:guide orient="horz" pos="162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font" Target="fonts/font3.fntdata"/><Relationship Id="rId63" Type="http://schemas.openxmlformats.org/officeDocument/2006/relationships/font" Target="fonts/font19.fntdata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font" Target="fonts/font17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font" Target="fonts/font20.fntdata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6.fntdata"/><Relationship Id="rId5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06706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0762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8392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전처리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:</a:t>
            </a:r>
          </a:p>
          <a:p>
            <a:pPr lvl="1"/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원하는 꼴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lvl="1"/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분석 위한 경위도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주소 변환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29990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분석 위한 경위도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주소 변환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3036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AWS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에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MySQL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설치하고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local MySQL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연동 및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MySQL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을 이용해서 데이터를 적재했다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7685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54291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1863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235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2054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33305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2875" indent="-1428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선행연구경우 일반 주유소를 함께 고려하였고 본 연구에서는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위치만 고려했기 때문에 실제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위치와 유사한 분석결과를 보여줬습니다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8750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저희의 목차는 </a:t>
            </a:r>
            <a:r>
              <a:rPr lang="ko-KR" altLang="en-US" dirty="0" err="1"/>
              <a:t>이러한데요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저희 주제</a:t>
            </a:r>
            <a:r>
              <a:rPr lang="en-US" altLang="ko-KR" dirty="0"/>
              <a:t>, </a:t>
            </a:r>
            <a:r>
              <a:rPr lang="ko-KR" altLang="en-US" dirty="0"/>
              <a:t>수소충전소 </a:t>
            </a:r>
            <a:r>
              <a:rPr lang="ko-KR" altLang="en-US" dirty="0" err="1"/>
              <a:t>최적입지</a:t>
            </a:r>
            <a:r>
              <a:rPr lang="ko-KR" altLang="en-US" dirty="0"/>
              <a:t> 선정이라는 주제를 선택한 배경을 말씀드리기에 앞서서 영상 하나 보시고 가겠습니다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3042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33081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격자의 정규화된 인구수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 등록대수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등록대수에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가중치를 곱해서 통합된 가중치 정보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(w)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산출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 보호시설 및 기존 수소충전소 위치를 제외한 후보지역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(J)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선정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en-US" altLang="ko-KR" sz="1100" baseline="-25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j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 설치할 수소충전소 개수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(K)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맞춰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랜덤하게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수소충전소 할당 후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후보지역에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수소충전소가 설치되면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그렇지 않으면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할당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식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(3)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따라 후보지역으로 부터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covered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distance(500m)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내에 수소충전소가 설치되어 있지 않으면 커버되는 수요포인트는 없으므로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개이상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설치되어 있으면 적어도 하나의 수요포인트를 커버한다는 의미로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할당</a:t>
            </a:r>
          </a:p>
          <a:p>
            <a:pPr marL="228600" lvl="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88471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98639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89486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MCLP </a:t>
            </a:r>
            <a:r>
              <a:rPr lang="ko-KR" altLang="en-US" dirty="0"/>
              <a:t>후보지보다 </a:t>
            </a:r>
            <a:r>
              <a:rPr lang="en-US" altLang="ko-KR" dirty="0"/>
              <a:t>1</a:t>
            </a:r>
            <a:r>
              <a:rPr lang="ko-KR" altLang="en-US" dirty="0"/>
              <a:t>개 작은 이유</a:t>
            </a:r>
            <a:endParaRPr lang="en-US" altLang="ko-K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충전소개수인 </a:t>
            </a:r>
            <a:r>
              <a:rPr lang="en-US" altLang="ko-KR" dirty="0"/>
              <a:t>K</a:t>
            </a:r>
            <a:r>
              <a:rPr lang="ko-KR" altLang="en-US" dirty="0"/>
              <a:t>를 설정하면 </a:t>
            </a:r>
            <a:r>
              <a:rPr lang="ko-KR" altLang="en-US" dirty="0" err="1"/>
              <a:t>우선순위별</a:t>
            </a:r>
            <a:r>
              <a:rPr lang="ko-KR" altLang="en-US" dirty="0"/>
              <a:t> </a:t>
            </a:r>
            <a:r>
              <a:rPr lang="ko-KR" altLang="en-US" dirty="0" err="1"/>
              <a:t>최적입지를</a:t>
            </a:r>
            <a:r>
              <a:rPr lang="ko-KR" altLang="en-US" dirty="0"/>
              <a:t> 번호로</a:t>
            </a:r>
            <a:r>
              <a:rPr lang="ko-KR" altLang="en-US" baseline="0" dirty="0"/>
              <a:t> 보여줌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36178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16078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6676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391529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682186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60912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78601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580281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31656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02907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뷰ㅡ</a:t>
            </a:r>
            <a:r>
              <a:rPr lang="ko-KR" altLang="en-US" dirty="0"/>
              <a:t> </a:t>
            </a:r>
            <a:r>
              <a:rPr lang="ko-KR" altLang="en-US" dirty="0" err="1"/>
              <a:t>헤이</a:t>
            </a:r>
            <a:r>
              <a:rPr lang="en-US" altLang="ko-KR" dirty="0"/>
              <a:t>~ </a:t>
            </a:r>
            <a:r>
              <a:rPr lang="ko-KR" altLang="en-US" dirty="0"/>
              <a:t>아래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이게 뭔지</a:t>
            </a:r>
            <a:r>
              <a:rPr lang="en-US" altLang="ko-KR" dirty="0"/>
              <a:t>, </a:t>
            </a:r>
            <a:r>
              <a:rPr lang="ko-KR" altLang="en-US" dirty="0"/>
              <a:t>어떤 예시인지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35378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39240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71006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72778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20687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56425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5045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dirty="0"/>
              <a:t>수소자동차는 일반 가솔린 자동차와 달리 매연을 전혀 배출하지 않는 자동차인 것을 알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33892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8735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7353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지구 온난화로 인해 탄소 줄여야 한다</a:t>
            </a:r>
          </a:p>
          <a:p>
            <a:pPr marL="15875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탄소를 줄이기 위해 새롭게 수소</a:t>
            </a:r>
            <a:r>
              <a:rPr lang="en-US" altLang="ko-KR" dirty="0"/>
              <a:t>, </a:t>
            </a:r>
            <a:r>
              <a:rPr lang="ko-KR" altLang="en-US" dirty="0"/>
              <a:t>전기와 같은 신재생 에너지가 대두되었다</a:t>
            </a:r>
          </a:p>
          <a:p>
            <a:pPr marL="15875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신재생 에너지를 활용한 차로 </a:t>
            </a:r>
            <a:r>
              <a:rPr lang="ko-KR" altLang="en-US" dirty="0" err="1"/>
              <a:t>수소차</a:t>
            </a:r>
            <a:r>
              <a:rPr lang="ko-KR" altLang="en-US" dirty="0"/>
              <a:t> 전기차가 있다</a:t>
            </a:r>
          </a:p>
          <a:p>
            <a:pPr marL="15875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전기차는 자동차 등록대수 대비 충전소가 잘 </a:t>
            </a:r>
            <a:r>
              <a:rPr lang="ko-KR" altLang="en-US" dirty="0" err="1"/>
              <a:t>구축되어있따</a:t>
            </a:r>
            <a:r>
              <a:rPr lang="en-US" altLang="ko-KR" dirty="0"/>
              <a:t>. </a:t>
            </a:r>
            <a:r>
              <a:rPr lang="ko-KR" altLang="en-US" dirty="0"/>
              <a:t>그러나 </a:t>
            </a:r>
            <a:r>
              <a:rPr lang="ko-KR" altLang="en-US" dirty="0" err="1"/>
              <a:t>수소차는</a:t>
            </a:r>
            <a:r>
              <a:rPr lang="ko-KR" altLang="en-US" dirty="0"/>
              <a:t> 그렇지 않다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그러나 정부 정책에 따르면 향후 </a:t>
            </a:r>
            <a:r>
              <a:rPr lang="en-US" altLang="ko-KR" dirty="0"/>
              <a:t>---</a:t>
            </a:r>
            <a:r>
              <a:rPr lang="ko-KR" altLang="en-US" dirty="0"/>
              <a:t>에 </a:t>
            </a:r>
            <a:r>
              <a:rPr lang="ko-KR" altLang="en-US" dirty="0" err="1"/>
              <a:t>수소차</a:t>
            </a:r>
            <a:r>
              <a:rPr lang="ko-KR" altLang="en-US" dirty="0"/>
              <a:t> </a:t>
            </a:r>
            <a:r>
              <a:rPr lang="ko-KR" altLang="en-US" dirty="0" err="1"/>
              <a:t>보급대수를</a:t>
            </a:r>
            <a:r>
              <a:rPr lang="ko-KR" altLang="en-US" dirty="0"/>
              <a:t> 늘릴 거다</a:t>
            </a:r>
            <a:r>
              <a:rPr lang="en-US" altLang="ko-KR" dirty="0"/>
              <a:t>. </a:t>
            </a:r>
            <a:r>
              <a:rPr lang="ko-KR" altLang="en-US" dirty="0"/>
              <a:t>그래서 우리는 수소충전소 구축에 초점을 맞췄다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99630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dirty="0"/>
              <a:t>수소충전소는 하루 70대 충전 가능</a:t>
            </a: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-&gt; </a:t>
            </a:r>
          </a:p>
          <a:p>
            <a:pPr marL="158750" indent="0">
              <a:buNone/>
            </a:pPr>
            <a:r>
              <a:rPr lang="ko-KR" altLang="en-US" dirty="0"/>
              <a:t>충전시간 최소 </a:t>
            </a:r>
            <a:r>
              <a:rPr lang="en-US" altLang="ko-KR" dirty="0"/>
              <a:t>15</a:t>
            </a:r>
            <a:r>
              <a:rPr lang="ko-KR" altLang="en-US" dirty="0"/>
              <a:t>분</a:t>
            </a:r>
            <a:r>
              <a:rPr lang="en-US" altLang="ko-KR" dirty="0"/>
              <a:t>, </a:t>
            </a:r>
            <a:r>
              <a:rPr lang="ko-KR" altLang="en-US" dirty="0"/>
              <a:t>많을 땐 </a:t>
            </a:r>
            <a:r>
              <a:rPr lang="en-US" altLang="ko-KR" dirty="0"/>
              <a:t>1</a:t>
            </a:r>
            <a:r>
              <a:rPr lang="ko-KR" altLang="en-US" dirty="0"/>
              <a:t>시간 미리 예약해야하는 불편함</a:t>
            </a: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밤에 충전</a:t>
            </a: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수소충전소 많아야 </a:t>
            </a:r>
            <a:r>
              <a:rPr lang="ko-KR" altLang="en-US" dirty="0" err="1"/>
              <a:t>단축가능</a:t>
            </a:r>
            <a:endParaRPr lang="en-US" altLang="ko-KR" dirty="0"/>
          </a:p>
          <a:p>
            <a:pPr marL="158750" indent="0">
              <a:buNone/>
            </a:pPr>
            <a:endParaRPr lang="en-US" altLang="ko-KR" dirty="0"/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충전소 대비 자동차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보급대수의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 비율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전기차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약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2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수소차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약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131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 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ko-KR" altLang="en-US" sz="11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수소충전소가 하루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70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대를 충전할 수 있다는 걸 감안했을 때도 수소충전소의 구축이 부족한 실정임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수소차</a:t>
            </a:r>
            <a:r>
              <a:rPr lang="ko-KR" altLang="en-US" dirty="0"/>
              <a:t> 전기차 둘 다 </a:t>
            </a:r>
            <a:r>
              <a:rPr lang="ko-KR" altLang="en-US" dirty="0" err="1"/>
              <a:t>좋은ㄷ</a:t>
            </a:r>
            <a:r>
              <a:rPr lang="ko-KR" altLang="en-US" dirty="0"/>
              <a:t> 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이런 현황 대비 비교 구축 부족 </a:t>
            </a:r>
            <a:r>
              <a:rPr lang="en-US" altLang="ko-KR" dirty="0"/>
              <a:t>-&gt;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20~25:</a:t>
            </a:r>
            <a:r>
              <a:rPr lang="en-US" baseline="0" dirty="0"/>
              <a:t> 5</a:t>
            </a:r>
            <a:r>
              <a:rPr lang="ko-KR" altLang="en-US" baseline="0" dirty="0"/>
              <a:t>분 </a:t>
            </a:r>
            <a:r>
              <a:rPr lang="en-US" altLang="ko-KR" baseline="0" dirty="0"/>
              <a:t>[</a:t>
            </a:r>
            <a:r>
              <a:rPr lang="ko-KR" altLang="en-US" baseline="0" dirty="0"/>
              <a:t>주제선정 및 서비스정의</a:t>
            </a:r>
            <a:r>
              <a:rPr lang="en-US" altLang="ko-KR" baseline="0" dirty="0"/>
              <a:t>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-  </a:t>
            </a:r>
            <a:r>
              <a:rPr lang="ko-KR" altLang="en-US" baseline="0" dirty="0" err="1"/>
              <a:t>수소차</a:t>
            </a:r>
            <a:r>
              <a:rPr lang="ko-KR" altLang="en-US" baseline="0" dirty="0"/>
              <a:t> 이용 </a:t>
            </a:r>
            <a:endParaRPr lang="en-US" altLang="ko-KR" baseline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baseline="0" dirty="0"/>
              <a:t>충전소 부족</a:t>
            </a:r>
            <a:endParaRPr lang="en-US" altLang="ko-KR" baseline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충전소 위치선정 회사</a:t>
            </a:r>
            <a:r>
              <a:rPr lang="en-US" altLang="ko-KR" dirty="0"/>
              <a:t>X, </a:t>
            </a:r>
            <a:r>
              <a:rPr lang="ko-KR" altLang="en-US" dirty="0"/>
              <a:t>논문 </a:t>
            </a:r>
            <a:r>
              <a:rPr lang="en-US" altLang="ko-KR" dirty="0"/>
              <a:t>1</a:t>
            </a:r>
            <a:r>
              <a:rPr lang="ko-KR" altLang="en-US" dirty="0"/>
              <a:t>개 정도로 부족</a:t>
            </a:r>
            <a:endParaRPr lang="en-US" altLang="ko-K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서비스 정의 </a:t>
            </a:r>
            <a:r>
              <a:rPr lang="en-US" altLang="ko-KR" dirty="0"/>
              <a:t>: </a:t>
            </a:r>
            <a:r>
              <a:rPr lang="ko-KR" altLang="en-US" dirty="0"/>
              <a:t>대상</a:t>
            </a:r>
            <a:r>
              <a:rPr lang="en-US" altLang="ko-KR" dirty="0"/>
              <a:t>, </a:t>
            </a:r>
            <a:r>
              <a:rPr lang="ko-KR" altLang="en-US" dirty="0"/>
              <a:t>위치선정 의사결정도움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https://www.todayenergy.kr/news/articleView.html?idxno=222474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출처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에너지신문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(http://www.energy-news.co.kr)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22222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2022년에는 310기 2030년에는 660기까지 구축할 계획을 가지고 있음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356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실제 국가보고서에 따르면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수소충전소의 고압가스 안전 관리법과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300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평이상의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부지확보를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해야한다는 규제로 인해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 운영자도 부지확보가 어려운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이로 인해 일반 고객 또한 수소 충전소가 부족하여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구매로 이어지지 못하고 있는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따라서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보급 확산 목표 달성을 위해 수요와 규제를 위한 수소충전소 구축이 필요한 실정이지만 현재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최적입지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선정 서비스가 부재한 상황이므로 저희는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이러한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니즈에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맞춰 저희는 서울시 내 수소충전소 입지 제안을 하고자 하였습니다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8793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6472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1285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1_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dirty="0"/>
              <a:t>xx%</a:t>
            </a: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7859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0A1D2-99D6-4D23-88FF-B139BB0B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AB2285-9A8D-4BAA-8439-D59C8FA6B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605110-7972-4377-B32B-096BCEE1C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BB912C-7231-42C8-A48A-97FFB7196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601FD4-DD9F-46ED-AA9B-142E1A1A0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4A953E-F473-4CE9-A8CE-D22D263B3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02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77D83-2CD9-44E7-9600-804FD6E1B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E53EB3-1AC9-47E7-945D-52F27D6C9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0C34F0-4BF2-4020-B4B0-A5C4457905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5CC2A7-A407-431C-A8A8-A61D5C7F6A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9F9D8E-4108-4A74-8272-104E85D98A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698D0D-30FC-4DDE-81D3-CF0209ECF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22E6A8-2B9E-4C82-B45A-B0CB611F5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4FECE45-022B-4391-A7C0-23615F948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980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5A326-BA8C-4ABE-B90C-86C85B2EA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979CEF-A276-46D9-9630-280ADEB7D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F52ECD-8259-4CB9-904C-4DF3F1866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C96098-AA87-4247-9D8F-C8278BE58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7865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14EDF90-D7C1-40A3-9465-6F2EE0B26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E99220-49B4-4338-A978-C5CF6C86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B54D0F-F527-4C43-87D6-0E337DC51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969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DFA715-0DB5-498B-BCBB-5A91DCE5F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61291B-B203-4DDF-B0A5-8227AC9F8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A47797-0E0B-442D-BC9C-1A4669625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942F55-A1BF-49E1-BE4B-70CD42079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097710-D4C6-489F-8E33-CF5BF52C5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116E20-347B-4037-A1B9-60263EB43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300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DEA382-9BEF-4E91-BC3E-634EB198F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BBC1230-D794-4AC6-9A66-38635F02AC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B3B1FF-D65A-4AA0-87F2-F77F0DA85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3CB25-4022-4840-A023-97C30960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09C186-BC54-417E-91E0-AC511F272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6A8604-895A-406A-9461-AA003C713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1820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CCDFC-F34C-427F-84A6-9901A37D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57D845-204E-4BCE-BB05-DD8405F59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BA4DDA-AECA-40FD-8DF3-1D08F3F2E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93768A-552F-416B-9D19-321E6F75A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887ACE-A829-408C-8E7D-6E6FD38A4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863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4FD9365-A9CB-44A1-A8AF-C91E11ADDF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78EB5D-FF7D-4F60-8F0B-7E1871306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F3DDF3-E937-4C99-937D-33FF3380A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1BBD2F-5F98-4904-B8FE-287387B96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A37628-EA18-463B-9136-4831F25B2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555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dirty="0"/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0" y="2548125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1216200" y="-23475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슬라이드 번호 개체 틀 5">
            <a:extLst>
              <a:ext uri="{FF2B5EF4-FFF2-40B4-BE49-F238E27FC236}">
                <a16:creationId xmlns:a16="http://schemas.microsoft.com/office/drawing/2014/main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 userDrawn="1">
  <p:cSld name="Title and three 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2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3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5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6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직사각형 12"/>
          <p:cNvSpPr/>
          <p:nvPr userDrawn="1"/>
        </p:nvSpPr>
        <p:spPr>
          <a:xfrm>
            <a:off x="0" y="105752"/>
            <a:ext cx="178507" cy="547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1447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2536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610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BCFA-FD64-4FEB-A3A2-DB0473106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CEC3D36-4D64-42E2-AA9B-133F0216F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4F2816-9167-49DB-84B9-CFBF2E990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DC5BF8-76C3-482D-8373-D44E56CB9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0335FD-374D-427B-B46D-ED0996027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12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D9FAC0-E973-4C0E-8875-E92B60D7C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A356B8-20CB-4DE1-969A-1C8B4EDD9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B1ED19-C737-4A8D-AABD-76BEE0121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C9DE59-7453-4A6C-A3F4-DAB6F8756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9E6A05-F2D9-4C98-B439-2FE9A1680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282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83680-91B4-40B9-BD36-882C03E59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7A4498-2A76-4E7C-8B3C-247987CB8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ACB189-DB55-41B9-B003-217D20772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660FF6-60AB-4061-8E1E-51152CE85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80F944-4714-44D2-8169-F420A0141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858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49" r:id="rId2"/>
    <p:sldLayoutId id="2147483660" r:id="rId3"/>
    <p:sldLayoutId id="2147483676" r:id="rId4"/>
    <p:sldLayoutId id="2147483689" r:id="rId5"/>
    <p:sldLayoutId id="2147483692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DFDD5E-DBF3-4215-9B85-F75F0545A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480432-3CF2-4351-93C3-00092AFD9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8005D2-E655-45E0-AFE3-192D10C279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4E0E21-6ABA-4C11-A1E5-37834C6D27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75229D-2D64-45D0-8C05-C01537734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593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jp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4800" dirty="0" err="1">
                <a:solidFill>
                  <a:srgbClr val="4A8CFF"/>
                </a:solidFill>
              </a:rPr>
              <a:t>수소충전소</a:t>
            </a:r>
            <a:r>
              <a:rPr lang="ko-KR" altLang="en-US" sz="4800" dirty="0">
                <a:solidFill>
                  <a:srgbClr val="4A8CFF"/>
                </a:solidFill>
              </a:rPr>
              <a:t> 구축 입지 선정 의사결정 지원시스템</a:t>
            </a:r>
            <a:endParaRPr sz="4800" dirty="0">
              <a:solidFill>
                <a:srgbClr val="4A8CFF"/>
              </a:solidFill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1714736" y="3949626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altLang="ko-KR" sz="1600" dirty="0">
                <a:solidFill>
                  <a:srgbClr val="002060"/>
                </a:solidFill>
              </a:rPr>
              <a:t>4</a:t>
            </a:r>
            <a:r>
              <a:rPr lang="ko-KR" altLang="en-US" sz="1600" dirty="0">
                <a:solidFill>
                  <a:srgbClr val="002060"/>
                </a:solidFill>
              </a:rPr>
              <a:t>조 </a:t>
            </a:r>
            <a:r>
              <a:rPr lang="ko-KR" altLang="en-US" sz="1600" dirty="0" err="1">
                <a:solidFill>
                  <a:srgbClr val="002060"/>
                </a:solidFill>
              </a:rPr>
              <a:t>할수있조</a:t>
            </a:r>
            <a:r>
              <a:rPr lang="ko-KR" altLang="en-US" sz="1600" dirty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pPr algn="r"/>
            <a:r>
              <a:rPr lang="ko-KR" altLang="en-US" sz="1600" dirty="0" err="1">
                <a:solidFill>
                  <a:srgbClr val="002060"/>
                </a:solidFill>
              </a:rPr>
              <a:t>이현범</a:t>
            </a:r>
            <a:r>
              <a:rPr lang="en-US" altLang="ko-KR" sz="1600" dirty="0">
                <a:solidFill>
                  <a:srgbClr val="002060"/>
                </a:solidFill>
              </a:rPr>
              <a:t>(</a:t>
            </a:r>
            <a:r>
              <a:rPr lang="ko-KR" altLang="en-US" sz="1600" dirty="0">
                <a:solidFill>
                  <a:srgbClr val="002060"/>
                </a:solidFill>
              </a:rPr>
              <a:t>팀장</a:t>
            </a:r>
            <a:r>
              <a:rPr lang="en-US" altLang="ko-KR" sz="1600" dirty="0">
                <a:solidFill>
                  <a:srgbClr val="002060"/>
                </a:solidFill>
              </a:rPr>
              <a:t>) </a:t>
            </a:r>
            <a:r>
              <a:rPr lang="ko-KR" altLang="en-US" sz="1600" dirty="0">
                <a:solidFill>
                  <a:srgbClr val="002060"/>
                </a:solidFill>
              </a:rPr>
              <a:t>강주영 </a:t>
            </a:r>
            <a:r>
              <a:rPr lang="ko-KR" altLang="en-US" sz="1600" dirty="0" err="1">
                <a:solidFill>
                  <a:srgbClr val="002060"/>
                </a:solidFill>
              </a:rPr>
              <a:t>고아름</a:t>
            </a:r>
            <a:r>
              <a:rPr lang="en-US" altLang="ko-KR" sz="1600" dirty="0">
                <a:solidFill>
                  <a:srgbClr val="002060"/>
                </a:solidFill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</a:rPr>
              <a:t>김민형</a:t>
            </a:r>
            <a:r>
              <a:rPr lang="en-US" altLang="ko-KR" sz="1600" dirty="0">
                <a:solidFill>
                  <a:srgbClr val="002060"/>
                </a:solidFill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</a:rPr>
              <a:t>한유정</a:t>
            </a:r>
            <a:endParaRPr lang="en-US" altLang="ko-KR" sz="1600" dirty="0">
              <a:solidFill>
                <a:srgbClr val="002060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8" y="2649743"/>
            <a:ext cx="3305175" cy="24765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6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357929" y="1015442"/>
            <a:ext cx="2780017" cy="1243692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01443" y="2779927"/>
            <a:ext cx="1045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</a:t>
            </a:r>
            <a:br>
              <a:rPr lang="en-US" altLang="ko-KR" dirty="0"/>
            </a:br>
            <a:r>
              <a:rPr lang="en-US" altLang="ko-KR" dirty="0"/>
              <a:t>collection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90483" y="2779927"/>
            <a:ext cx="941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loading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043107" y="1179880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tableau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174179" y="3449164"/>
            <a:ext cx="694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EDA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407519" y="1179880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 err="1"/>
              <a:t>Django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287351" y="1179880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Crawling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85613" y="3449164"/>
            <a:ext cx="1351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 preprocessing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574493" y="3449164"/>
            <a:ext cx="1250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Location analysis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085940" y="2304362"/>
            <a:ext cx="1067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Service</a:t>
            </a:r>
          </a:p>
          <a:p>
            <a:pPr algn="ctr"/>
            <a:r>
              <a:rPr lang="en-US" altLang="ko-KR" dirty="0"/>
              <a:t>Webpage</a:t>
            </a:r>
            <a:endParaRPr lang="ko-KR" altLang="en-US" dirty="0"/>
          </a:p>
        </p:txBody>
      </p:sp>
      <p:sp>
        <p:nvSpPr>
          <p:cNvPr id="2" name="순서도: 대체 처리 1"/>
          <p:cNvSpPr/>
          <p:nvPr/>
        </p:nvSpPr>
        <p:spPr>
          <a:xfrm>
            <a:off x="1370499" y="2543113"/>
            <a:ext cx="2523528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대체 처리 19"/>
          <p:cNvSpPr/>
          <p:nvPr/>
        </p:nvSpPr>
        <p:spPr>
          <a:xfrm rot="16200000">
            <a:off x="3515728" y="2198582"/>
            <a:ext cx="720000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대체 처리 23"/>
          <p:cNvSpPr/>
          <p:nvPr/>
        </p:nvSpPr>
        <p:spPr>
          <a:xfrm rot="16200000">
            <a:off x="6789986" y="2548787"/>
            <a:ext cx="1395825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대체 처리 25"/>
          <p:cNvSpPr/>
          <p:nvPr/>
        </p:nvSpPr>
        <p:spPr>
          <a:xfrm>
            <a:off x="7503071" y="2543113"/>
            <a:ext cx="540946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대체 처리 26"/>
          <p:cNvSpPr/>
          <p:nvPr/>
        </p:nvSpPr>
        <p:spPr>
          <a:xfrm rot="16200000">
            <a:off x="4703669" y="3676288"/>
            <a:ext cx="792000" cy="4571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순서도: 대체 처리 27"/>
          <p:cNvSpPr/>
          <p:nvPr/>
        </p:nvSpPr>
        <p:spPr>
          <a:xfrm>
            <a:off x="2484171" y="4076329"/>
            <a:ext cx="2628000" cy="4571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대체 처리 28"/>
          <p:cNvSpPr/>
          <p:nvPr/>
        </p:nvSpPr>
        <p:spPr>
          <a:xfrm rot="16200000">
            <a:off x="1954555" y="3565454"/>
            <a:ext cx="1054152" cy="4571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추출 4"/>
          <p:cNvSpPr/>
          <p:nvPr/>
        </p:nvSpPr>
        <p:spPr>
          <a:xfrm>
            <a:off x="2369348" y="2905358"/>
            <a:ext cx="217518" cy="184598"/>
          </a:xfrm>
          <a:prstGeom prst="flowChartExtra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대체 처리 20"/>
          <p:cNvSpPr/>
          <p:nvPr/>
        </p:nvSpPr>
        <p:spPr>
          <a:xfrm>
            <a:off x="3866460" y="1854051"/>
            <a:ext cx="3639217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3842400" y="2553625"/>
            <a:ext cx="3682303" cy="74987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5397" y="2387533"/>
            <a:ext cx="332184" cy="33218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1572" y="2387533"/>
            <a:ext cx="332184" cy="33218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460539" y="1958607"/>
            <a:ext cx="705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Step1</a:t>
            </a:r>
            <a:endParaRPr lang="ko-KR" altLang="en-US" b="1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41498" y="1958607"/>
            <a:ext cx="705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Step2</a:t>
            </a:r>
            <a:endParaRPr lang="ko-KR" altLang="en-US" b="1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2175" y="1705467"/>
            <a:ext cx="332184" cy="332184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3476" y="1705467"/>
            <a:ext cx="332184" cy="332184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2101" y="1705467"/>
            <a:ext cx="332184" cy="332184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2175" y="3110155"/>
            <a:ext cx="332184" cy="332184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3476" y="3110155"/>
            <a:ext cx="332184" cy="332184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2101" y="3110155"/>
            <a:ext cx="332184" cy="332184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198" y="2391645"/>
            <a:ext cx="332184" cy="332184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424" y="2141339"/>
            <a:ext cx="1080000" cy="325628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424" y="2533499"/>
            <a:ext cx="1080000" cy="268916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915" y="2857403"/>
            <a:ext cx="1080000" cy="307110"/>
          </a:xfrm>
          <a:prstGeom prst="rect">
            <a:avLst/>
          </a:prstGeom>
        </p:spPr>
      </p:pic>
      <p:grpSp>
        <p:nvGrpSpPr>
          <p:cNvPr id="56" name="그룹 55"/>
          <p:cNvGrpSpPr>
            <a:grpSpLocks noChangeAspect="1"/>
          </p:cNvGrpSpPr>
          <p:nvPr/>
        </p:nvGrpSpPr>
        <p:grpSpPr>
          <a:xfrm>
            <a:off x="3030098" y="1566236"/>
            <a:ext cx="360000" cy="390968"/>
            <a:chOff x="5052848" y="415816"/>
            <a:chExt cx="1466192" cy="1592316"/>
          </a:xfrm>
        </p:grpSpPr>
        <p:pic>
          <p:nvPicPr>
            <p:cNvPr id="57" name="Picture 16" descr="Hoon] MySQL - Too many connections 해결 및 튜닝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1951" y="1007114"/>
              <a:ext cx="839330" cy="839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원통 57"/>
            <p:cNvSpPr/>
            <p:nvPr/>
          </p:nvSpPr>
          <p:spPr>
            <a:xfrm>
              <a:off x="5052848" y="415816"/>
              <a:ext cx="1466192" cy="1592316"/>
            </a:xfrm>
            <a:prstGeom prst="can">
              <a:avLst>
                <a:gd name="adj" fmla="val 3467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9" name="Picture 18" descr="아마존 웹 서비스 - 위키백과, 우리 모두의 백과사전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082" y="1259277"/>
            <a:ext cx="360000" cy="21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6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흐름도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994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381000" y="1186687"/>
          <a:ext cx="8427721" cy="3313681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430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6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34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22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766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66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건수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전처리 후 건수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출처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100m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 100m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81060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국토정보플랫폼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 등록현황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24300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18~20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자치구별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수소차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등록현황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="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2020.09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363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600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/>
                      </a:r>
                      <a:b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한국가스안전공사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20.09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10209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20410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한국가스안전공사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유치원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21912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19152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서울특별시교육청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초중고</a:t>
                      </a:r>
                      <a:r>
                        <a:rPr lang="ko-KR" altLang="en-US" sz="1100" b="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학교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99278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17028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삭제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유일값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81000" y="908457"/>
            <a:ext cx="14013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Table.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데이터 리스트</a:t>
            </a: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4346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B0E307F-149F-4559-9E6F-BC66B9FE664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81000" y="873981"/>
          <a:ext cx="8427720" cy="3695106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570794">
                  <a:extLst>
                    <a:ext uri="{9D8B030D-6E8A-4147-A177-3AD203B41FA5}">
                      <a16:colId xmlns:a16="http://schemas.microsoft.com/office/drawing/2014/main" val="93595329"/>
                    </a:ext>
                  </a:extLst>
                </a:gridCol>
                <a:gridCol w="2539129">
                  <a:extLst>
                    <a:ext uri="{9D8B030D-6E8A-4147-A177-3AD203B41FA5}">
                      <a16:colId xmlns:a16="http://schemas.microsoft.com/office/drawing/2014/main" val="1211162166"/>
                    </a:ext>
                  </a:extLst>
                </a:gridCol>
                <a:gridCol w="5317797">
                  <a:extLst>
                    <a:ext uri="{9D8B030D-6E8A-4147-A177-3AD203B41FA5}">
                      <a16:colId xmlns:a16="http://schemas.microsoft.com/office/drawing/2014/main" val="4202001032"/>
                    </a:ext>
                  </a:extLst>
                </a:gridCol>
              </a:tblGrid>
              <a:tr h="296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전처리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과정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945931"/>
                  </a:ext>
                </a:extLst>
              </a:tr>
              <a:tr h="539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100m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 100m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Shp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파일을 데이터 프레임으로 변환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Nan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값 처리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좌표 중심점 추출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8265467"/>
                  </a:ext>
                </a:extLst>
              </a:tr>
              <a:tr h="691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등록현황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행정경계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수소 제외한 연료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Nan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값 처리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서울시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행정경계와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서울시 자동차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등록현황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법정동명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비교 및 병합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095678"/>
                  </a:ext>
                </a:extLst>
              </a:tr>
              <a:tr h="539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서울 외 지역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9898821"/>
                  </a:ext>
                </a:extLst>
              </a:tr>
              <a:tr h="539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서울 외 지역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7306120"/>
                  </a:ext>
                </a:extLst>
              </a:tr>
              <a:tr h="387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초중고 학교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1589798"/>
                  </a:ext>
                </a:extLst>
              </a:tr>
              <a:tr h="387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유치원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5678705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전처리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322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9047"/>
            <a:ext cx="2768262" cy="335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Warehouse: MySQL 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구축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795" y="1053632"/>
            <a:ext cx="5430051" cy="28978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23787" y="4060655"/>
            <a:ext cx="17860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MySQL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에 데이터 저장</a:t>
            </a: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1" y="1053632"/>
            <a:ext cx="3252410" cy="28978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7708" y="4060655"/>
            <a:ext cx="2624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AWS MySQL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과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Local MySQL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적재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12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3563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입지 분석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03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1137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서울시 </a:t>
            </a:r>
            <a:r>
              <a:rPr lang="ko-KR" altLang="en-US" sz="16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행정구별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현황 파악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50901" y="1485655"/>
            <a:ext cx="3378954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인구현황의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 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67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 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자동차등록현황의 경우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인구현황과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유사하게  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 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등록현황의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 서초구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143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강동구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133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 순으로 높음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01" y="1151018"/>
            <a:ext cx="5209200" cy="33878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01" y="1151018"/>
            <a:ext cx="5209200" cy="33940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01" y="1151018"/>
            <a:ext cx="5209200" cy="3381629"/>
          </a:xfrm>
          <a:prstGeom prst="rect">
            <a:avLst/>
          </a:prstGeom>
        </p:spPr>
      </p:pic>
      <p:grpSp>
        <p:nvGrpSpPr>
          <p:cNvPr id="1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618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06" y="1152851"/>
            <a:ext cx="5209200" cy="3410340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현황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97406" y="1380301"/>
            <a:ext cx="3378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현황은 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노원구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수소충전소의 경우 마포구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영등포구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서초구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강동구에 위치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06" y="1152851"/>
            <a:ext cx="5209200" cy="3408412"/>
          </a:xfrm>
          <a:prstGeom prst="rect">
            <a:avLst/>
          </a:prstGeom>
        </p:spPr>
      </p:pic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048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C61DE66-A76E-4F18-84FE-71F59FAC4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35547"/>
            <a:ext cx="5522325" cy="8550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74E1BFC-16DD-4B00-B05C-E727E37E74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8615"/>
          <a:stretch/>
        </p:blipFill>
        <p:spPr>
          <a:xfrm>
            <a:off x="140574" y="1399451"/>
            <a:ext cx="5522327" cy="2526248"/>
          </a:xfrm>
          <a:prstGeom prst="rect">
            <a:avLst/>
          </a:prstGeom>
        </p:spPr>
      </p:pic>
      <p:pic>
        <p:nvPicPr>
          <p:cNvPr id="17" name="Picture 6" descr="LPG충전소→수소복합충전소&amp;#39; 정책 지원 더해진다 - ::: 글로벌 녹색성장 미디어 - 이투뉴스">
            <a:extLst>
              <a:ext uri="{FF2B5EF4-FFF2-40B4-BE49-F238E27FC236}">
                <a16:creationId xmlns:a16="http://schemas.microsoft.com/office/drawing/2014/main" id="{F7A1ADA6-BD4F-4B07-AA18-16F784094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4"/>
          <a:stretch/>
        </p:blipFill>
        <p:spPr bwMode="auto">
          <a:xfrm>
            <a:off x="5662899" y="1419324"/>
            <a:ext cx="3248203" cy="181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012F03-AF7F-466F-9E16-AEF50CB6FD42}"/>
              </a:ext>
            </a:extLst>
          </p:cNvPr>
          <p:cNvSpPr txBox="1"/>
          <p:nvPr/>
        </p:nvSpPr>
        <p:spPr>
          <a:xfrm>
            <a:off x="513845" y="3925699"/>
            <a:ext cx="8397257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수소충전소와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충전소는 같은 고압가스 규제를 받으며 정부에서도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 활용 복합충전소를 구축할 계획을 가짐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→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충전소를 바탕으로 수소충전소 입지 분석 수행</a:t>
            </a:r>
          </a:p>
        </p:txBody>
      </p:sp>
    </p:spTree>
    <p:extLst>
      <p:ext uri="{BB962C8B-B14F-4D97-AF65-F5344CB8AC3E}">
        <p14:creationId xmlns:p14="http://schemas.microsoft.com/office/powerpoint/2010/main" val="407229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EE90655-FA75-49A5-957D-5E4B47D0298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86248" y="1046480"/>
          <a:ext cx="6846582" cy="349512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2224301">
                  <a:extLst>
                    <a:ext uri="{9D8B030D-6E8A-4147-A177-3AD203B41FA5}">
                      <a16:colId xmlns:a16="http://schemas.microsoft.com/office/drawing/2014/main" val="910931696"/>
                    </a:ext>
                  </a:extLst>
                </a:gridCol>
                <a:gridCol w="4622281">
                  <a:extLst>
                    <a:ext uri="{9D8B030D-6E8A-4147-A177-3AD203B41FA5}">
                      <a16:colId xmlns:a16="http://schemas.microsoft.com/office/drawing/2014/main" val="1848424723"/>
                    </a:ext>
                  </a:extLst>
                </a:gridCol>
              </a:tblGrid>
              <a:tr h="4006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Modeling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Features</a:t>
                      </a:r>
                      <a:endParaRPr lang="ko-KR" altLang="en-US" sz="12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750666"/>
                  </a:ext>
                </a:extLst>
              </a:tr>
              <a:tr h="850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K-</a:t>
                      </a:r>
                      <a:r>
                        <a:rPr lang="en-US" altLang="ko-KR" sz="1100" b="1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Medoids</a:t>
                      </a:r>
                      <a:endParaRPr lang="en-US" altLang="ko-KR" sz="11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Clustering</a:t>
                      </a:r>
                      <a:endParaRPr lang="ko-KR" altLang="en-US" sz="11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충전소 위치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2552627"/>
                  </a:ext>
                </a:extLst>
              </a:tr>
              <a:tr h="22438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Maximal Covering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Location Problem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(MCLP)</a:t>
                      </a:r>
                      <a:endParaRPr lang="ko-KR" altLang="en-US" sz="1100" b="1" i="0" u="none" strike="noStrike" cap="none" dirty="0">
                        <a:solidFill>
                          <a:srgbClr val="00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algn="ctr"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기존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LPG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충전소 위치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총 인구 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자동차 등록대수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수소차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등록대수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기존 수소 충전소 위치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종 보호시설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학교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유치원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3359512"/>
                  </a:ext>
                </a:extLst>
              </a:tr>
            </a:tbl>
          </a:graphicData>
        </a:graphic>
      </p:graphicFrame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분석모델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67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905F422-C0E1-4CD0-AEE0-088DE48F3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201" y="932355"/>
            <a:ext cx="2070552" cy="15003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6767D98-035D-42FC-81D0-4921846E23B4}"/>
              </a:ext>
            </a:extLst>
          </p:cNvPr>
          <p:cNvSpPr txBox="1"/>
          <p:nvPr/>
        </p:nvSpPr>
        <p:spPr>
          <a:xfrm>
            <a:off x="3400230" y="2437925"/>
            <a:ext cx="622494" cy="208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 k =4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FA15378-DBEB-42F6-8FE0-979003B06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002" y="932355"/>
            <a:ext cx="2070552" cy="150838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6366E93-684C-4887-B8B3-6DC772587EEC}"/>
              </a:ext>
            </a:extLst>
          </p:cNvPr>
          <p:cNvSpPr txBox="1"/>
          <p:nvPr/>
        </p:nvSpPr>
        <p:spPr>
          <a:xfrm>
            <a:off x="5539008" y="2465907"/>
            <a:ext cx="7858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 k =13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46F2783-A71D-4B33-85BE-CB9C95001A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7" t="1709"/>
          <a:stretch/>
        </p:blipFill>
        <p:spPr>
          <a:xfrm>
            <a:off x="7021803" y="932355"/>
            <a:ext cx="1993392" cy="1539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D51151F-3DD5-40CC-A3A0-F428FD76EF57}"/>
              </a:ext>
            </a:extLst>
          </p:cNvPr>
          <p:cNvSpPr txBox="1"/>
          <p:nvPr/>
        </p:nvSpPr>
        <p:spPr>
          <a:xfrm>
            <a:off x="7841135" y="2462723"/>
            <a:ext cx="748606" cy="219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(c) k = 28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08A8793-5455-47B3-8091-8F7005DAC4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033"/>
          <a:stretch/>
        </p:blipFill>
        <p:spPr>
          <a:xfrm>
            <a:off x="2676201" y="2893933"/>
            <a:ext cx="2043154" cy="15045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33F9948-2AED-4F15-ADD7-DE9FDBA75F15}"/>
              </a:ext>
            </a:extLst>
          </p:cNvPr>
          <p:cNvSpPr txBox="1"/>
          <p:nvPr/>
        </p:nvSpPr>
        <p:spPr>
          <a:xfrm>
            <a:off x="3450299" y="4425740"/>
            <a:ext cx="6584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 k =4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08880F1-DF57-48FA-A18C-68CE868C4D08}"/>
              </a:ext>
            </a:extLst>
          </p:cNvPr>
          <p:cNvGrpSpPr/>
          <p:nvPr/>
        </p:nvGrpSpPr>
        <p:grpSpPr>
          <a:xfrm>
            <a:off x="267548" y="932355"/>
            <a:ext cx="2070552" cy="1671980"/>
            <a:chOff x="3456709" y="678873"/>
            <a:chExt cx="2209800" cy="183795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A3E98C7-DD35-4F1C-9A9C-7B130F69DCFD}"/>
                </a:ext>
              </a:extLst>
            </p:cNvPr>
            <p:cNvGrpSpPr/>
            <p:nvPr/>
          </p:nvGrpSpPr>
          <p:grpSpPr>
            <a:xfrm>
              <a:off x="3456709" y="678873"/>
              <a:ext cx="2209800" cy="1835361"/>
              <a:chOff x="3456709" y="678873"/>
              <a:chExt cx="2209800" cy="1835361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67018511-C893-4FAF-9665-9C191FA55569}"/>
                  </a:ext>
                </a:extLst>
              </p:cNvPr>
              <p:cNvSpPr/>
              <p:nvPr/>
            </p:nvSpPr>
            <p:spPr>
              <a:xfrm>
                <a:off x="3456709" y="678873"/>
                <a:ext cx="2209800" cy="1835361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3D1647E3-5E4E-408B-AD81-4D52326EE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6495" y="746294"/>
                <a:ext cx="2031704" cy="1557691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12CEC8F-3397-4DF3-BA89-110BD48B86AA}"/>
                </a:ext>
              </a:extLst>
            </p:cNvPr>
            <p:cNvSpPr txBox="1"/>
            <p:nvPr/>
          </p:nvSpPr>
          <p:spPr>
            <a:xfrm>
              <a:off x="3995069" y="2301388"/>
              <a:ext cx="12192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기존 </a:t>
              </a:r>
              <a:r>
                <a:rPr lang="en-US" altLang="ko-KR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LPG </a:t>
              </a:r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충전소 위치</a:t>
              </a: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F4ECF533-CF47-4EFA-A638-C86993B3581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079" r="4952"/>
          <a:stretch/>
        </p:blipFill>
        <p:spPr>
          <a:xfrm>
            <a:off x="4835303" y="2880559"/>
            <a:ext cx="2070552" cy="151826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133BD7D-A3D7-4524-B952-9566B0E99A9A}"/>
              </a:ext>
            </a:extLst>
          </p:cNvPr>
          <p:cNvSpPr txBox="1"/>
          <p:nvPr/>
        </p:nvSpPr>
        <p:spPr>
          <a:xfrm>
            <a:off x="5579112" y="4425740"/>
            <a:ext cx="7858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 k =13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B88D5FA-F520-4E51-AC6B-A4404D08F7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1803" y="2880559"/>
            <a:ext cx="2031704" cy="153971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3C0A8F6-2679-4543-8D66-C63DD78BFDF8}"/>
              </a:ext>
            </a:extLst>
          </p:cNvPr>
          <p:cNvSpPr txBox="1"/>
          <p:nvPr/>
        </p:nvSpPr>
        <p:spPr>
          <a:xfrm>
            <a:off x="7835352" y="4437196"/>
            <a:ext cx="7819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(c) k =28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1D7ECF-EED8-4C63-A7FA-7F1DB4CD533D}"/>
              </a:ext>
            </a:extLst>
          </p:cNvPr>
          <p:cNvSpPr txBox="1"/>
          <p:nvPr/>
        </p:nvSpPr>
        <p:spPr>
          <a:xfrm>
            <a:off x="4904073" y="2621785"/>
            <a:ext cx="20154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선행연구 </a:t>
            </a:r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K-Medoids clustering</a:t>
            </a:r>
            <a:endParaRPr lang="ko-KR" altLang="en-US" sz="9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21899-D7D0-439A-A94D-287E66FE050C}"/>
              </a:ext>
            </a:extLst>
          </p:cNvPr>
          <p:cNvSpPr txBox="1"/>
          <p:nvPr/>
        </p:nvSpPr>
        <p:spPr>
          <a:xfrm>
            <a:off x="4855798" y="4593177"/>
            <a:ext cx="20569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K-Medoids clustering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결과</a:t>
            </a:r>
          </a:p>
        </p:txBody>
      </p:sp>
      <p:graphicFrame>
        <p:nvGraphicFramePr>
          <p:cNvPr id="229" name="표 229">
            <a:extLst>
              <a:ext uri="{FF2B5EF4-FFF2-40B4-BE49-F238E27FC236}">
                <a16:creationId xmlns:a16="http://schemas.microsoft.com/office/drawing/2014/main" id="{683A1C04-FC33-4F91-8C9B-F6E76B0A632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0461" y="3151832"/>
          <a:ext cx="2047640" cy="638318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601502">
                  <a:extLst>
                    <a:ext uri="{9D8B030D-6E8A-4147-A177-3AD203B41FA5}">
                      <a16:colId xmlns:a16="http://schemas.microsoft.com/office/drawing/2014/main" val="2853766021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2585956510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847073596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3018054311"/>
                    </a:ext>
                  </a:extLst>
                </a:gridCol>
              </a:tblGrid>
              <a:tr h="2674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년도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2019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2022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876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  <a:endParaRPr lang="en-US" altLang="ko-KR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</a:t>
                      </a:r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3025716"/>
                  </a:ext>
                </a:extLst>
              </a:tr>
            </a:tbl>
          </a:graphicData>
        </a:graphic>
      </p:graphicFrame>
      <p:sp>
        <p:nvSpPr>
          <p:cNvPr id="62" name="TextBox 61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204203" y="3822450"/>
            <a:ext cx="222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김수환, &amp;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류준형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(2020). 수소 충전소 최적 위치 선정을 위한 기계 학습 기반 방법론.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Korean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Chemical Engineering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Research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58(4), 573-580.</a:t>
            </a:r>
          </a:p>
        </p:txBody>
      </p:sp>
      <p:grpSp>
        <p:nvGrpSpPr>
          <p:cNvPr id="3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3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K-</a:t>
              </a:r>
              <a:r>
                <a:rPr lang="en-US" altLang="ko-KR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Medoids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Clustering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결과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AC21899-D7D0-439A-A94D-287E66FE050C}"/>
              </a:ext>
            </a:extLst>
          </p:cNvPr>
          <p:cNvSpPr txBox="1"/>
          <p:nvPr/>
        </p:nvSpPr>
        <p:spPr>
          <a:xfrm>
            <a:off x="238122" y="2957548"/>
            <a:ext cx="20569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Table. </a:t>
            </a:r>
            <a:r>
              <a:rPr lang="ko-KR" altLang="en-US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서울시 예상 </a:t>
            </a:r>
            <a:r>
              <a:rPr lang="ko-KR" altLang="en-US" sz="70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</a:t>
            </a:r>
            <a:r>
              <a:rPr lang="ko-KR" altLang="en-US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개수</a:t>
            </a:r>
          </a:p>
        </p:txBody>
      </p:sp>
    </p:spTree>
    <p:extLst>
      <p:ext uri="{BB962C8B-B14F-4D97-AF65-F5344CB8AC3E}">
        <p14:creationId xmlns:p14="http://schemas.microsoft.com/office/powerpoint/2010/main" val="408660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3705517" y="264172"/>
            <a:ext cx="17329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목 차</a:t>
            </a:r>
            <a:endParaRPr sz="4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8" name="Google Shape;198;p32"/>
          <p:cNvSpPr txBox="1">
            <a:spLocks noGrp="1"/>
          </p:cNvSpPr>
          <p:nvPr>
            <p:ph type="ctrTitle" idx="2"/>
          </p:nvPr>
        </p:nvSpPr>
        <p:spPr>
          <a:xfrm>
            <a:off x="2413629" y="1229604"/>
            <a:ext cx="4316742" cy="18720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2400" dirty="0"/>
              <a:t>주제 선정배경 및 서비스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2400" dirty="0"/>
              <a:t>데이터 수집 및 전처리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2400" dirty="0"/>
              <a:t>수소 충전소 입지 분석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2400" dirty="0"/>
              <a:t>서비스 구현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2400" dirty="0"/>
              <a:t>기대효과</a:t>
            </a:r>
            <a:endParaRPr sz="2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b="12626"/>
          <a:stretch/>
        </p:blipFill>
        <p:spPr>
          <a:xfrm>
            <a:off x="6284563" y="2952257"/>
            <a:ext cx="2859437" cy="1872007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7158497" y="2846531"/>
            <a:ext cx="1247623" cy="510159"/>
          </a:xfrm>
          <a:prstGeom prst="wedgeRoundRectCallout">
            <a:avLst>
              <a:gd name="adj1" fmla="val 28416"/>
              <a:gd name="adj2" fmla="val 81177"/>
              <a:gd name="adj3" fmla="val 16667"/>
            </a:avLst>
          </a:prstGeom>
          <a:solidFill>
            <a:srgbClr val="C5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에이치아이</a:t>
            </a:r>
            <a:r>
              <a:rPr lang="ko-KR" altLang="en-US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에이치투</a:t>
            </a:r>
            <a:endParaRPr lang="ko-KR" altLang="en-US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나눔스퀘어 ExtraBold" panose="020B0600000101010101" pitchFamily="50" charset="-127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2612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149693" y="1425728"/>
            <a:ext cx="3351004" cy="2035222"/>
            <a:chOff x="149693" y="1425728"/>
            <a:chExt cx="3351004" cy="2035222"/>
          </a:xfrm>
        </p:grpSpPr>
        <p:grpSp>
          <p:nvGrpSpPr>
            <p:cNvPr id="15" name="그룹 14"/>
            <p:cNvGrpSpPr/>
            <p:nvPr/>
          </p:nvGrpSpPr>
          <p:grpSpPr>
            <a:xfrm>
              <a:off x="149693" y="1425728"/>
              <a:ext cx="3351004" cy="2035222"/>
              <a:chOff x="145226" y="3783307"/>
              <a:chExt cx="3351004" cy="2035222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3"/>
              <a:srcRect l="24924" t="17488" b="2988"/>
              <a:stretch/>
            </p:blipFill>
            <p:spPr>
              <a:xfrm>
                <a:off x="1315698" y="3978300"/>
                <a:ext cx="2180532" cy="1840229"/>
              </a:xfrm>
              <a:prstGeom prst="rect">
                <a:avLst/>
              </a:prstGeom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145226" y="3783307"/>
                <a:ext cx="3315805" cy="1854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0359" y="3960420"/>
                <a:ext cx="1036410" cy="1743172"/>
              </a:xfrm>
              <a:prstGeom prst="rect">
                <a:avLst/>
              </a:prstGeom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1698279" y="2558538"/>
              <a:ext cx="41549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rgbClr val="54803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해당</a:t>
              </a:r>
              <a:endParaRPr lang="en-US" altLang="ko-KR" sz="1050" dirty="0">
                <a:solidFill>
                  <a:srgbClr val="54803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050" dirty="0">
                  <a:solidFill>
                    <a:srgbClr val="54803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지역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482090" y="1630246"/>
              <a:ext cx="182880" cy="175693"/>
            </a:xfrm>
            <a:prstGeom prst="rect">
              <a:avLst/>
            </a:prstGeom>
            <a:solidFill>
              <a:srgbClr val="F1EC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구부러진 연결선 26"/>
            <p:cNvCxnSpPr/>
            <p:nvPr/>
          </p:nvCxnSpPr>
          <p:spPr>
            <a:xfrm rot="16200000" flipH="1">
              <a:off x="953910" y="1624290"/>
              <a:ext cx="675540" cy="632640"/>
            </a:xfrm>
            <a:prstGeom prst="curvedConnector3">
              <a:avLst>
                <a:gd name="adj1" fmla="val -21063"/>
              </a:avLst>
            </a:prstGeom>
            <a:ln w="38100">
              <a:solidFill>
                <a:srgbClr val="00AF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/>
          <p:cNvGrpSpPr/>
          <p:nvPr/>
        </p:nvGrpSpPr>
        <p:grpSpPr>
          <a:xfrm>
            <a:off x="181290" y="1298076"/>
            <a:ext cx="3272929" cy="2417124"/>
            <a:chOff x="33488" y="3283459"/>
            <a:chExt cx="3272929" cy="2417124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4E17122-8BD2-4574-A387-08E0E64BA3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18"/>
            <a:stretch/>
          </p:blipFill>
          <p:spPr bwMode="auto">
            <a:xfrm>
              <a:off x="322202" y="3283459"/>
              <a:ext cx="2984215" cy="2416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33488" y="3584552"/>
              <a:ext cx="1100107" cy="21160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232" y="3585422"/>
              <a:ext cx="1036410" cy="524301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443062" y="3816737"/>
            <a:ext cx="2691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격자 중심점에 정보 할당 방법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3775775" y="1298076"/>
            <a:ext cx="5222148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서울시 인구현황데이터는 현재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100mX100m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기준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64676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개의 격자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(grid)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 나누어져 있는 상태</a:t>
            </a: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각 격자의 가운데에 중심점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(center point)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찍음</a:t>
            </a: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격자의 중심점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(Central point)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 정규화된 인구 수 정보 할당 </a:t>
            </a: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자동차 등록대수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등록대수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LPG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충전소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초중고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유치원 지역에 해당하는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Point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모두 추출 후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격자 중심점에 해당 정보 할당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6144" y="989308"/>
            <a:ext cx="3150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입지선정을 위한 지역특성 요소 추출</a:t>
            </a:r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2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입지선정지수 개발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187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Maximal Covering Location Problem (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최대지역커버 문제</a:t>
            </a: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</a:t>
            </a: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6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16">
                <a:extLst>
                  <a:ext uri="{FF2B5EF4-FFF2-40B4-BE49-F238E27FC236}">
                    <a16:creationId xmlns:a16="http://schemas.microsoft.com/office/drawing/2014/main" id="{D8892870-6418-4514-B12C-405A776C9AEB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18526" y="1770241"/>
              <a:ext cx="4761241" cy="2860994"/>
            </p:xfrm>
            <a:graphic>
              <a:graphicData uri="http://schemas.openxmlformats.org/drawingml/2006/table">
                <a:tbl>
                  <a:tblPr firstRow="1" bandRow="1">
                    <a:tableStyleId>{72FC3F81-A05E-4C6C-82A8-8F35BC810176}</a:tableStyleId>
                  </a:tblPr>
                  <a:tblGrid>
                    <a:gridCol w="886215">
                      <a:extLst>
                        <a:ext uri="{9D8B030D-6E8A-4147-A177-3AD203B41FA5}">
                          <a16:colId xmlns:a16="http://schemas.microsoft.com/office/drawing/2014/main" val="3802758282"/>
                        </a:ext>
                      </a:extLst>
                    </a:gridCol>
                    <a:gridCol w="1788452">
                      <a:extLst>
                        <a:ext uri="{9D8B030D-6E8A-4147-A177-3AD203B41FA5}">
                          <a16:colId xmlns:a16="http://schemas.microsoft.com/office/drawing/2014/main" val="3802231999"/>
                        </a:ext>
                      </a:extLst>
                    </a:gridCol>
                    <a:gridCol w="2086574">
                      <a:extLst>
                        <a:ext uri="{9D8B030D-6E8A-4147-A177-3AD203B41FA5}">
                          <a16:colId xmlns:a16="http://schemas.microsoft.com/office/drawing/2014/main" val="2476805056"/>
                        </a:ext>
                      </a:extLst>
                    </a:gridCol>
                  </a:tblGrid>
                  <a:tr h="36746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목적구문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스퀘어" panose="020B0600000101010101" pitchFamily="50" charset="-127"/>
                                  </a:rPr>
                                  <m:t>𝑚𝑎𝑥𝑖𝑚𝑖𝑧𝑒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ko-KR" altLang="en-US" sz="900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가중치를 고려하여 가장 많은 수요를 포함하는 수소 충전소 위치 선정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0922049"/>
                      </a:ext>
                    </a:extLst>
                  </a:tr>
                  <a:tr h="381171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𝑗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ko-KR" altLang="en-US" sz="900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배치되는 최대 수소 충전소 개수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6548028"/>
                      </a:ext>
                    </a:extLst>
                  </a:tr>
                  <a:tr h="383244">
                    <a:tc vMerge="1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나눔스퀘어 ExtraBold" panose="020B0600000101010101" pitchFamily="50" charset="-127"/>
                              <a:ea typeface="나눔스퀘어 ExtraBold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𝑗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𝑓𝑜𝑟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𝑎𝑙𝑙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∈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ko-KR" altLang="en-US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각 수소 충전소는 반지름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(500m)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</a:t>
                          </a:r>
                          <a:endParaRPr lang="en-US" altLang="ko-KR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영향권을 가짐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9406038"/>
                      </a:ext>
                    </a:extLst>
                  </a:tr>
                  <a:tr h="146130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변수 설명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설치해야하는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</a:t>
                          </a:r>
                          <a:r>
                            <a:rPr lang="ko-KR" altLang="en-US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설치해야하는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9883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8892870-6418-4514-B12C-405A776C9AEB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18526" y="1770241"/>
              <a:ext cx="4761241" cy="2860994"/>
            </p:xfrm>
            <a:graphic>
              <a:graphicData uri="http://schemas.openxmlformats.org/drawingml/2006/table">
                <a:tbl>
                  <a:tblPr firstRow="1" bandRow="1">
                    <a:tableStyleId>{72FC3F81-A05E-4C6C-82A8-8F35BC810176}</a:tableStyleId>
                  </a:tblPr>
                  <a:tblGrid>
                    <a:gridCol w="886215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802758282"/>
                        </a:ext>
                      </a:extLst>
                    </a:gridCol>
                    <a:gridCol w="1788452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802231999"/>
                        </a:ext>
                      </a:extLst>
                    </a:gridCol>
                    <a:gridCol w="2086574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476805056"/>
                        </a:ext>
                      </a:extLst>
                    </a:gridCol>
                  </a:tblGrid>
                  <a:tr h="42437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목적구문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171" t="-111429" r="-117747" b="-57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가중치를 고려하여 가장 많은 수요를 포함하는 수소 충전소 위치 선정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130922049"/>
                      </a:ext>
                    </a:extLst>
                  </a:tr>
                  <a:tr h="439865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171" t="-205556" r="-117747" b="-4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배치되는 최대 수소 충전소 개수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516548028"/>
                      </a:ext>
                    </a:extLst>
                  </a:tr>
                  <a:tr h="442278">
                    <a:tc vMerge="1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나눔스퀘어 ExtraBold" panose="020B0600000101010101" pitchFamily="50" charset="-127"/>
                              <a:ea typeface="나눔스퀘어 ExtraBold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171" t="-301370" r="-117747" b="-3520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각 수소 충전소는 반지름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(500m)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</a:t>
                          </a:r>
                          <a:endParaRPr lang="en-US" altLang="ko-KR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영향권을 가짐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679406038"/>
                      </a:ext>
                    </a:extLst>
                  </a:tr>
                  <a:tr h="155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변수 설명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설치해야하는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</a:t>
                          </a:r>
                          <a:r>
                            <a:rPr lang="ko-KR" altLang="en-US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설치해야하는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76988399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20407" t="49257" r="48345" b="5302"/>
          <a:stretch/>
        </p:blipFill>
        <p:spPr>
          <a:xfrm>
            <a:off x="5079767" y="1679064"/>
            <a:ext cx="3252602" cy="30257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27722" y="2842371"/>
            <a:ext cx="138320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커버리지 거리</a:t>
            </a:r>
            <a:endParaRPr lang="en-US" altLang="ko-KR" sz="10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8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(covered distance)</a:t>
            </a:r>
          </a:p>
          <a:p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500m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가정</a:t>
            </a: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최적화 문제 정의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317" y="2319656"/>
            <a:ext cx="463400" cy="4634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737" y="3523616"/>
            <a:ext cx="463400" cy="4634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480715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226563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904777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666989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80715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226563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904777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666989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04777" y="291825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666989" y="291825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480715" y="2918117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226563" y="2918117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904777" y="2288431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66989" y="2288431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480715" y="2288431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226563" y="2288431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577852" y="1516652"/>
            <a:ext cx="6190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b="1" dirty="0">
                <a:solidFill>
                  <a:srgbClr val="003BA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 :</a:t>
            </a:r>
            <a:r>
              <a:rPr lang="ko-KR" altLang="en-US" sz="800" b="1" dirty="0">
                <a:solidFill>
                  <a:srgbClr val="003BA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가중치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383889" y="1697766"/>
            <a:ext cx="8130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0, 1 : </a:t>
            </a:r>
            <a:r>
              <a:rPr lang="ko-KR" altLang="en-US" sz="800" b="1" dirty="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커버여부</a:t>
            </a:r>
            <a:endParaRPr lang="ko-KR" altLang="en-US" sz="800" b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9575" y="1176461"/>
            <a:ext cx="5740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제한된 시설물의 개수로 지역 수요를 최대한 커버할 수 있는지 파악하기 위한 입지 선정 모델링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448731" y="1926373"/>
            <a:ext cx="2521072" cy="307777"/>
            <a:chOff x="5448731" y="1926373"/>
            <a:chExt cx="2521072" cy="307777"/>
          </a:xfrm>
        </p:grpSpPr>
        <p:sp>
          <p:nvSpPr>
            <p:cNvPr id="17" name="TextBox 16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5480715" y="2545013"/>
            <a:ext cx="2521072" cy="307777"/>
            <a:chOff x="5448731" y="1926373"/>
            <a:chExt cx="2521072" cy="307777"/>
          </a:xfrm>
        </p:grpSpPr>
        <p:sp>
          <p:nvSpPr>
            <p:cNvPr id="59" name="TextBox 58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5445532" y="3146105"/>
            <a:ext cx="2521072" cy="307777"/>
            <a:chOff x="5448731" y="1926373"/>
            <a:chExt cx="2521072" cy="307777"/>
          </a:xfrm>
        </p:grpSpPr>
        <p:sp>
          <p:nvSpPr>
            <p:cNvPr id="64" name="TextBox 63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5443368" y="3749449"/>
            <a:ext cx="2521072" cy="307777"/>
            <a:chOff x="5448731" y="1926373"/>
            <a:chExt cx="2521072" cy="307777"/>
          </a:xfrm>
        </p:grpSpPr>
        <p:sp>
          <p:nvSpPr>
            <p:cNvPr id="69" name="TextBox 68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655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388DC1-0BEE-47F1-8447-D83D1FE99341}"/>
                  </a:ext>
                </a:extLst>
              </p:cNvPr>
              <p:cNvSpPr txBox="1"/>
              <p:nvPr/>
            </p:nvSpPr>
            <p:spPr>
              <a:xfrm>
                <a:off x="513307" y="1067601"/>
                <a:ext cx="8345880" cy="2354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342900">
                  <a:lnSpc>
                    <a:spcPct val="150000"/>
                  </a:lnSpc>
                  <a:buClr>
                    <a:schemeClr val="dk2"/>
                  </a:buClr>
                  <a:buSzPts val="1800"/>
                  <a:buFont typeface="Wingdings" panose="05000000000000000000" pitchFamily="2" charset="2"/>
                  <a:buChar char="u"/>
                </a:pPr>
                <a:r>
                  <a:rPr lang="ko-KR" altLang="en-US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로지스틱 회귀분석</a:t>
                </a:r>
                <a:r>
                  <a:rPr lang="en-US" altLang="ko-KR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(Logistic regression)</a:t>
                </a: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Formulation</a:t>
                </a:r>
              </a:p>
              <a:p>
                <a:pPr marL="440550" lvl="2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= 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440550" lvl="2">
                  <a:lnSpc>
                    <a:spcPct val="150000"/>
                  </a:lnSpc>
                </a:pP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X = (</a:t>
                </a:r>
                <a:r>
                  <a:rPr lang="ko-KR" altLang="en-US" sz="1200" dirty="0" err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정규화된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)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인구수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,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자동차 등록대수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, </a:t>
                </a:r>
                <a:r>
                  <a:rPr lang="ko-KR" altLang="en-US" sz="1200" dirty="0" err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수소차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등록대수</a:t>
                </a: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Y =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LPG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충전소 설치 여부</a:t>
                </a: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188550" lvl="1">
                  <a:lnSpc>
                    <a:spcPct val="150000"/>
                  </a:lnSpc>
                </a:pP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114300">
                  <a:lnSpc>
                    <a:spcPct val="150000"/>
                  </a:lnSpc>
                  <a:buClr>
                    <a:schemeClr val="dk2"/>
                  </a:buClr>
                  <a:buSzPts val="1800"/>
                </a:pP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        - 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수소충전소 입지선정 지수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= X feature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의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coefficient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결과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D388DC1-0BEE-47F1-8447-D83D1FE99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07" y="1067601"/>
                <a:ext cx="8345880" cy="23544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A5654-7FAA-459D-8896-4DD73DFF8515}"/>
              </a:ext>
            </a:extLst>
          </p:cNvPr>
          <p:cNvSpPr txBox="1"/>
          <p:nvPr/>
        </p:nvSpPr>
        <p:spPr>
          <a:xfrm>
            <a:off x="157819" y="729047"/>
            <a:ext cx="3679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선형회귀분석을 통한 지역특성 가중치 산정</a:t>
            </a:r>
          </a:p>
        </p:txBody>
      </p:sp>
      <p:graphicFrame>
        <p:nvGraphicFramePr>
          <p:cNvPr id="8" name="표 16">
            <a:extLst>
              <a:ext uri="{FF2B5EF4-FFF2-40B4-BE49-F238E27FC236}">
                <a16:creationId xmlns:a16="http://schemas.microsoft.com/office/drawing/2014/main" id="{F876C319-BEDF-40C1-B96A-C8C0C1EC7D83}"/>
              </a:ext>
            </a:extLst>
          </p:cNvPr>
          <p:cNvGraphicFramePr>
            <a:graphicFrameLocks noGrp="1"/>
          </p:cNvGraphicFramePr>
          <p:nvPr/>
        </p:nvGraphicFramePr>
        <p:xfrm>
          <a:off x="2899401" y="3535640"/>
          <a:ext cx="1281120" cy="103408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281120">
                  <a:extLst>
                    <a:ext uri="{9D8B030D-6E8A-4147-A177-3AD203B41FA5}">
                      <a16:colId xmlns:a16="http://schemas.microsoft.com/office/drawing/2014/main" val="3802758282"/>
                    </a:ext>
                  </a:extLst>
                </a:gridCol>
              </a:tblGrid>
              <a:tr h="30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정규화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지역특성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인구수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자동차등록대수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88399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수소차등록대수</a:t>
                      </a:r>
                      <a:endParaRPr lang="ko-KR" altLang="en-US" sz="1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076665"/>
                  </a:ext>
                </a:extLst>
              </a:tr>
            </a:tbl>
          </a:graphicData>
        </a:graphic>
      </p:graphicFrame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67D95A3E-2C0C-4D1D-9797-2211061A1FA6}"/>
              </a:ext>
            </a:extLst>
          </p:cNvPr>
          <p:cNvGraphicFramePr>
            <a:graphicFrameLocks noGrp="1"/>
          </p:cNvGraphicFramePr>
          <p:nvPr/>
        </p:nvGraphicFramePr>
        <p:xfrm>
          <a:off x="4971071" y="3535639"/>
          <a:ext cx="1011801" cy="103408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011801">
                  <a:extLst>
                    <a:ext uri="{9D8B030D-6E8A-4147-A177-3AD203B41FA5}">
                      <a16:colId xmlns:a16="http://schemas.microsoft.com/office/drawing/2014/main" val="3802758282"/>
                    </a:ext>
                  </a:extLst>
                </a:gridCol>
              </a:tblGrid>
              <a:tr h="30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W 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가중치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0.43195616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4.59406385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88399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-1.0288214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729716"/>
                  </a:ext>
                </a:extLst>
              </a:tr>
            </a:tbl>
          </a:graphicData>
        </a:graphic>
      </p:graphicFrame>
      <p:sp>
        <p:nvSpPr>
          <p:cNvPr id="10" name="같음 기호 9">
            <a:extLst>
              <a:ext uri="{FF2B5EF4-FFF2-40B4-BE49-F238E27FC236}">
                <a16:creationId xmlns:a16="http://schemas.microsoft.com/office/drawing/2014/main" id="{34423E75-0B52-43C0-A8A6-9F7E5CB64F5B}"/>
              </a:ext>
            </a:extLst>
          </p:cNvPr>
          <p:cNvSpPr/>
          <p:nvPr/>
        </p:nvSpPr>
        <p:spPr>
          <a:xfrm>
            <a:off x="4318896" y="3790658"/>
            <a:ext cx="457200" cy="354724"/>
          </a:xfrm>
          <a:prstGeom prst="mathEqual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입지선정지수 개발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521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09C48F9-54C9-42FC-9B19-0C61E7B17EBC}"/>
              </a:ext>
            </a:extLst>
          </p:cNvPr>
          <p:cNvCxnSpPr>
            <a:cxnSpLocks/>
          </p:cNvCxnSpPr>
          <p:nvPr/>
        </p:nvCxnSpPr>
        <p:spPr>
          <a:xfrm>
            <a:off x="4572241" y="729665"/>
            <a:ext cx="0" cy="3846538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5B047B-22B2-4157-8D97-D133F0B7492C}"/>
              </a:ext>
            </a:extLst>
          </p:cNvPr>
          <p:cNvSpPr/>
          <p:nvPr/>
        </p:nvSpPr>
        <p:spPr>
          <a:xfrm>
            <a:off x="641343" y="1261197"/>
            <a:ext cx="3672480" cy="2469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기존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LPG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충전소 </a:t>
            </a:r>
            <a:r>
              <a:rPr lang="ko-KR" altLang="en-US" sz="12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위치</a:t>
            </a:r>
            <a:endParaRPr lang="en-US" altLang="ko-KR" sz="12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수소충전소와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충전소는 같은 고압가스 규제를 받으며 정부에서도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활용 복합충전소를 구축할 계획을 가짐</a:t>
            </a:r>
            <a:endParaRPr lang="en-US" altLang="ko-KR" sz="1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 기반으로 수소 충전소 위치 제안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40550" lvl="1">
              <a:lnSpc>
                <a:spcPct val="150000"/>
              </a:lnSpc>
              <a:buSzPts val="1800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BE341B-04C3-4FE7-ABA9-CA342CB04842}"/>
              </a:ext>
            </a:extLst>
          </p:cNvPr>
          <p:cNvSpPr txBox="1"/>
          <p:nvPr/>
        </p:nvSpPr>
        <p:spPr>
          <a:xfrm>
            <a:off x="4808388" y="824956"/>
            <a:ext cx="2837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기존 </a:t>
            </a:r>
            <a:r>
              <a:rPr lang="ko-KR" altLang="en-US" dirty="0" err="1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위치 제거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DA827A-FD84-48B2-9355-CA5F0FFCD418}"/>
              </a:ext>
            </a:extLst>
          </p:cNvPr>
          <p:cNvSpPr txBox="1"/>
          <p:nvPr/>
        </p:nvSpPr>
        <p:spPr>
          <a:xfrm>
            <a:off x="641343" y="824956"/>
            <a:ext cx="3671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기존 </a:t>
            </a:r>
            <a:r>
              <a:rPr lang="en-US" altLang="ko-KR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LPG </a:t>
            </a:r>
            <a:r>
              <a:rPr lang="ko-KR" altLang="en-US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 기반 후보지 추출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9D6E1D-71C6-4E2B-8E62-9688A60A66F8}"/>
              </a:ext>
            </a:extLst>
          </p:cNvPr>
          <p:cNvSpPr/>
          <p:nvPr/>
        </p:nvSpPr>
        <p:spPr>
          <a:xfrm>
            <a:off x="4862717" y="2014348"/>
            <a:ext cx="3672480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5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endParaRPr lang="ko-KR" altLang="en-US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1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종 보호시설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학교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유치원</a:t>
            </a: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고압가스 안전관리법에 따라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 보호시설까지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17m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이상의 안전거리를 유지해야함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E41C25-1945-4D12-BA28-117C4A91834C}"/>
              </a:ext>
            </a:extLst>
          </p:cNvPr>
          <p:cNvSpPr txBox="1"/>
          <p:nvPr/>
        </p:nvSpPr>
        <p:spPr>
          <a:xfrm>
            <a:off x="5022705" y="4238018"/>
            <a:ext cx="13628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1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종 보호시설</a:t>
            </a: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중 유치원 분포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3B0F02-A465-4FAD-80C4-EE5B81C7543C}"/>
              </a:ext>
            </a:extLst>
          </p:cNvPr>
          <p:cNvSpPr txBox="1"/>
          <p:nvPr/>
        </p:nvSpPr>
        <p:spPr>
          <a:xfrm>
            <a:off x="6479850" y="4238018"/>
            <a:ext cx="128592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1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종 보호시설</a:t>
            </a: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중 학교 분포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EE07966-45ED-46C4-9DF0-7371700492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55" b="-1"/>
          <a:stretch/>
        </p:blipFill>
        <p:spPr>
          <a:xfrm>
            <a:off x="7820935" y="3176935"/>
            <a:ext cx="1189943" cy="102122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798BDFD-4801-43FE-B804-AA8925F0F589}"/>
              </a:ext>
            </a:extLst>
          </p:cNvPr>
          <p:cNvSpPr txBox="1"/>
          <p:nvPr/>
        </p:nvSpPr>
        <p:spPr>
          <a:xfrm>
            <a:off x="7950073" y="4238018"/>
            <a:ext cx="93166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분포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3845982-EFDF-4607-BAFA-DF913A107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640" y="3190719"/>
            <a:ext cx="1367183" cy="101097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3260741-AE84-41AF-BBE6-8E53F954F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662" y="3190351"/>
            <a:ext cx="1242435" cy="1025826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56B7BFC9-B6C4-47E0-B14F-B689AAB8F726}"/>
              </a:ext>
            </a:extLst>
          </p:cNvPr>
          <p:cNvSpPr/>
          <p:nvPr/>
        </p:nvSpPr>
        <p:spPr>
          <a:xfrm>
            <a:off x="1812521" y="2652934"/>
            <a:ext cx="2209800" cy="183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82DC880-962D-467B-8560-AF0D9154F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0760" y="3190351"/>
            <a:ext cx="1368000" cy="1048835"/>
          </a:xfrm>
          <a:prstGeom prst="rect">
            <a:avLst/>
          </a:prstGeom>
          <a:noFill/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4C3EC77-EA47-4658-A549-77D8E6015644}"/>
              </a:ext>
            </a:extLst>
          </p:cNvPr>
          <p:cNvSpPr txBox="1"/>
          <p:nvPr/>
        </p:nvSpPr>
        <p:spPr>
          <a:xfrm>
            <a:off x="1877906" y="4311968"/>
            <a:ext cx="11983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</a:t>
            </a:r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</a:t>
            </a:r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78</a:t>
            </a:r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</a:p>
        </p:txBody>
      </p:sp>
      <p:grpSp>
        <p:nvGrpSpPr>
          <p:cNvPr id="29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후보지 선정 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4862717" y="1077682"/>
            <a:ext cx="4148161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기존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수소 충전소 위치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(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서울시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4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개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)</a:t>
            </a: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수소 충전소를 제외한 위치에 수소 충전소를 제안해야하기 때문에 제외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BE341B-04C3-4FE7-ABA9-CA342CB04842}"/>
              </a:ext>
            </a:extLst>
          </p:cNvPr>
          <p:cNvSpPr txBox="1"/>
          <p:nvPr/>
        </p:nvSpPr>
        <p:spPr>
          <a:xfrm>
            <a:off x="4808388" y="2063777"/>
            <a:ext cx="2837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법적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규제에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맞추어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제거된 항목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9105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50901" y="1485655"/>
            <a:ext cx="3378954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후보지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개를 바탕으로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77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수소충전소 위치 제안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기반으로 인구수와 자동차 등록대수가 높은 지역을 우선순위로 하여 위치가 제안됨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6213"/>
            <a:ext cx="2434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MCLP 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분석결과</a:t>
            </a:r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 충전소 최적입지선정 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13966" t="432" r="408"/>
          <a:stretch/>
        </p:blipFill>
        <p:spPr>
          <a:xfrm>
            <a:off x="355599" y="1149223"/>
            <a:ext cx="5195301" cy="337276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rcRect l="13820" t="650" r="465"/>
          <a:stretch/>
        </p:blipFill>
        <p:spPr>
          <a:xfrm>
            <a:off x="355599" y="1149223"/>
            <a:ext cx="5179481" cy="335708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rcRect l="13759" t="802" r="456"/>
          <a:stretch/>
        </p:blipFill>
        <p:spPr>
          <a:xfrm>
            <a:off x="355599" y="1149223"/>
            <a:ext cx="5182972" cy="335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4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서비스 구현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04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0611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화면설계서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(Wireframe)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0"/>
                    </a14:imgEffect>
                  </a14:imgLayer>
                </a14:imgProps>
              </a:ext>
            </a:extLst>
          </a:blip>
          <a:srcRect r="1855"/>
          <a:stretch/>
        </p:blipFill>
        <p:spPr>
          <a:xfrm>
            <a:off x="1114425" y="717957"/>
            <a:ext cx="7122795" cy="408030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DD73BEB-68D9-4EDA-8054-7071C1D02010}"/>
              </a:ext>
            </a:extLst>
          </p:cNvPr>
          <p:cNvSpPr/>
          <p:nvPr/>
        </p:nvSpPr>
        <p:spPr>
          <a:xfrm>
            <a:off x="1596325" y="1192196"/>
            <a:ext cx="1472339" cy="201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 Service Webpage</a:t>
            </a:r>
            <a:endParaRPr lang="ko-KR" altLang="en-US" sz="105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CA1825-8285-41F5-ADD2-210416B8E4BE}"/>
              </a:ext>
            </a:extLst>
          </p:cNvPr>
          <p:cNvSpPr/>
          <p:nvPr/>
        </p:nvSpPr>
        <p:spPr>
          <a:xfrm>
            <a:off x="3521992" y="1092629"/>
            <a:ext cx="995765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#1. 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추천입지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C6890C-D5CE-469F-8C65-C0753EF69F59}"/>
              </a:ext>
            </a:extLst>
          </p:cNvPr>
          <p:cNvSpPr/>
          <p:nvPr/>
        </p:nvSpPr>
        <p:spPr>
          <a:xfrm>
            <a:off x="4920712" y="1671232"/>
            <a:ext cx="1232115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#3. </a:t>
            </a:r>
            <a:r>
              <a:rPr lang="ko-KR" altLang="en-US" sz="105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수소차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보급량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890D53-82F7-409D-80C0-EEC95B6CEE34}"/>
              </a:ext>
            </a:extLst>
          </p:cNvPr>
          <p:cNvSpPr/>
          <p:nvPr/>
        </p:nvSpPr>
        <p:spPr>
          <a:xfrm>
            <a:off x="4920713" y="3057161"/>
            <a:ext cx="1627321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#4.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전국 수소 충전소 위치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6F35A9-CB62-481C-9A48-7CDCD2B4D9EC}"/>
              </a:ext>
            </a:extLst>
          </p:cNvPr>
          <p:cNvSpPr/>
          <p:nvPr/>
        </p:nvSpPr>
        <p:spPr>
          <a:xfrm>
            <a:off x="6741763" y="3597019"/>
            <a:ext cx="829160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#6.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4AE93D-D17E-4191-848D-0A6AC0BFC691}"/>
              </a:ext>
            </a:extLst>
          </p:cNvPr>
          <p:cNvSpPr/>
          <p:nvPr/>
        </p:nvSpPr>
        <p:spPr>
          <a:xfrm>
            <a:off x="6664272" y="1074787"/>
            <a:ext cx="1108129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#5.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뉴스 </a:t>
            </a:r>
            <a:r>
              <a:rPr lang="ko-KR" altLang="en-US" sz="105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크롤링</a:t>
            </a:r>
            <a:endParaRPr lang="ko-KR" altLang="en-US" sz="105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A46D47-4FDA-4FB5-B938-C26E85EE4FD1}"/>
              </a:ext>
            </a:extLst>
          </p:cNvPr>
          <p:cNvSpPr/>
          <p:nvPr/>
        </p:nvSpPr>
        <p:spPr>
          <a:xfrm>
            <a:off x="6780510" y="2995168"/>
            <a:ext cx="829160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뉴스 기사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B34A59F-0095-4796-B590-6C341FDC1DC9}"/>
              </a:ext>
            </a:extLst>
          </p:cNvPr>
          <p:cNvSpPr/>
          <p:nvPr/>
        </p:nvSpPr>
        <p:spPr>
          <a:xfrm>
            <a:off x="3452251" y="2200760"/>
            <a:ext cx="1119749" cy="139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#2. </a:t>
            </a:r>
            <a:r>
              <a:rPr lang="ko-KR" altLang="en-US" sz="105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서울시 현황</a:t>
            </a:r>
          </a:p>
        </p:txBody>
      </p:sp>
    </p:spTree>
    <p:extLst>
      <p:ext uri="{BB962C8B-B14F-4D97-AF65-F5344CB8AC3E}">
        <p14:creationId xmlns:p14="http://schemas.microsoft.com/office/powerpoint/2010/main" val="248568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13664" t="2512" r="1920" b="2960"/>
          <a:stretch/>
        </p:blipFill>
        <p:spPr>
          <a:xfrm>
            <a:off x="477889" y="1224779"/>
            <a:ext cx="3261600" cy="2043832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753914" y="1312451"/>
            <a:ext cx="923904" cy="1362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3675626" y="1413632"/>
            <a:ext cx="188747" cy="83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05460" y="1312451"/>
            <a:ext cx="1639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원하는 수소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충전소의 개수를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시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최적 위치 추천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8060" y="3658111"/>
            <a:ext cx="17812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추천입지</a:t>
            </a:r>
          </a:p>
        </p:txBody>
      </p:sp>
      <p:grpSp>
        <p:nvGrpSpPr>
          <p:cNvPr id="3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2753913" y="1480805"/>
            <a:ext cx="924729" cy="1225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05460" y="1998407"/>
            <a:ext cx="1372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범례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 flipV="1">
            <a:off x="3674744" y="1558044"/>
            <a:ext cx="129739" cy="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3796925" y="1554054"/>
            <a:ext cx="2128" cy="55302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3795165" y="2103987"/>
            <a:ext cx="66577" cy="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2690972" y="2593974"/>
            <a:ext cx="146774" cy="1444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>
            <a:off x="2843117" y="2664266"/>
            <a:ext cx="1044000" cy="27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3861742" y="2545991"/>
            <a:ext cx="9444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마우스 </a:t>
            </a:r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오버 시 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우선순위</a:t>
            </a:r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FD28E53-1A69-4023-B51A-9005A095A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980" y="1225673"/>
            <a:ext cx="3020953" cy="2042937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6606234" y="2338197"/>
            <a:ext cx="679657" cy="702876"/>
          </a:xfrm>
          <a:prstGeom prst="rect">
            <a:avLst/>
          </a:prstGeom>
          <a:noFill/>
          <a:ln>
            <a:solidFill>
              <a:srgbClr val="F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/>
          <p:cNvCxnSpPr>
            <a:cxnSpLocks/>
            <a:stCxn id="37" idx="3"/>
          </p:cNvCxnSpPr>
          <p:nvPr/>
        </p:nvCxnSpPr>
        <p:spPr>
          <a:xfrm>
            <a:off x="7285891" y="2689635"/>
            <a:ext cx="83436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058383" y="2533383"/>
            <a:ext cx="1372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 시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 정보 확인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FE906F6-B2A0-4BB0-92BE-23CB10405B57}"/>
              </a:ext>
            </a:extLst>
          </p:cNvPr>
          <p:cNvSpPr txBox="1"/>
          <p:nvPr/>
        </p:nvSpPr>
        <p:spPr>
          <a:xfrm>
            <a:off x="5617827" y="3658111"/>
            <a:ext cx="17812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추천입지</a:t>
            </a:r>
          </a:p>
        </p:txBody>
      </p:sp>
    </p:spTree>
    <p:extLst>
      <p:ext uri="{BB962C8B-B14F-4D97-AF65-F5344CB8AC3E}">
        <p14:creationId xmlns:p14="http://schemas.microsoft.com/office/powerpoint/2010/main" val="111127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951" y="1224307"/>
            <a:ext cx="3130403" cy="20448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996971" y="1321653"/>
            <a:ext cx="663575" cy="389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7662229" y="1497948"/>
            <a:ext cx="220029" cy="26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50803" y="1371896"/>
            <a:ext cx="1371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LPG 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충전소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충전소 위치 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확인 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가능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09003" y="3638528"/>
            <a:ext cx="1268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l="7740" t="1747" r="911" b="3267"/>
          <a:stretch/>
        </p:blipFill>
        <p:spPr>
          <a:xfrm>
            <a:off x="489693" y="1224307"/>
            <a:ext cx="3023705" cy="204480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709954" y="1306741"/>
            <a:ext cx="679657" cy="3886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709955" y="1729225"/>
            <a:ext cx="679657" cy="145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>
            <a:stCxn id="16" idx="3"/>
          </p:cNvCxnSpPr>
          <p:nvPr/>
        </p:nvCxnSpPr>
        <p:spPr>
          <a:xfrm flipV="1">
            <a:off x="3389611" y="1500590"/>
            <a:ext cx="252823" cy="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574612" y="1305777"/>
            <a:ext cx="1372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시 구별 정보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합산 확인 가능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74612" y="1679673"/>
            <a:ext cx="13729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범례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3214" y="3638528"/>
            <a:ext cx="23166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및 자동차 등록대수 현황</a:t>
            </a: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3393746" y="1798029"/>
            <a:ext cx="252823" cy="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92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147" y="791344"/>
            <a:ext cx="5824603" cy="332898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872789" y="791344"/>
            <a:ext cx="697832" cy="7607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>
            <a:stCxn id="3" idx="3"/>
          </p:cNvCxnSpPr>
          <p:nvPr/>
        </p:nvCxnSpPr>
        <p:spPr>
          <a:xfrm>
            <a:off x="5570621" y="1171709"/>
            <a:ext cx="157312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143750" y="1067601"/>
            <a:ext cx="20002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클릭 시 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 연도에 해당하는 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그래프와 표 확인 가능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33180" y="4182629"/>
            <a:ext cx="13965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수소차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보급량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759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40190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주제 </a:t>
            </a:r>
            <a:r>
              <a:rPr lang="ko-KR" altLang="en-US" sz="3200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선정배경</a:t>
            </a: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및 서비스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01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09845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766" y="729047"/>
            <a:ext cx="3767274" cy="377681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920615" y="1460500"/>
            <a:ext cx="203200" cy="292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5136515" y="1600200"/>
            <a:ext cx="10541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204906" y="1460500"/>
            <a:ext cx="22764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전국 수소충전소 위치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마우스오버 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 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정보 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확인 가능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86142" y="4505858"/>
            <a:ext cx="1816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전국 수소충전소 위치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861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395" y="1143802"/>
            <a:ext cx="6651624" cy="34105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27989" y="4575908"/>
            <a:ext cx="2624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Django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HTML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tableau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 – Tableau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271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121" r="4062"/>
          <a:stretch/>
        </p:blipFill>
        <p:spPr>
          <a:xfrm>
            <a:off x="4087815" y="1415786"/>
            <a:ext cx="4848679" cy="24879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오른쪽으로 구부러진 화살표 11"/>
          <p:cNvSpPr/>
          <p:nvPr/>
        </p:nvSpPr>
        <p:spPr>
          <a:xfrm rot="5400000" flipV="1">
            <a:off x="3796440" y="-19858"/>
            <a:ext cx="902981" cy="2226212"/>
          </a:xfrm>
          <a:prstGeom prst="curvedRight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Crawling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093" y="1415787"/>
            <a:ext cx="3315614" cy="252573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488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219" y="1121405"/>
            <a:ext cx="5460395" cy="266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2250" y="4130349"/>
            <a:ext cx="26035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view.py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코드 구현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51733" y="4130349"/>
            <a:ext cx="26933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Django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HTML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 – Crawling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연동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00" y="1121404"/>
            <a:ext cx="3013698" cy="2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074" y="1067601"/>
            <a:ext cx="6089332" cy="31798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895474" y="2351314"/>
            <a:ext cx="1359568" cy="283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8" idx="3"/>
          </p:cNvCxnSpPr>
          <p:nvPr/>
        </p:nvCxnSpPr>
        <p:spPr>
          <a:xfrm flipV="1">
            <a:off x="7255042" y="2486025"/>
            <a:ext cx="422108" cy="68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77150" y="2351314"/>
            <a:ext cx="1314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뉴스 제목 클릭 시 뉴스 화면으로 이동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91444" y="4335474"/>
            <a:ext cx="2066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최종 구현 모습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</a:t>
              </a:r>
              <a:endParaRPr lang="ko-KR" alt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880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2858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기대효과 및 소감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05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7132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36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540307" y="1857918"/>
            <a:ext cx="1860632" cy="2454452"/>
          </a:xfrm>
          <a:prstGeom prst="roundRect">
            <a:avLst/>
          </a:prstGeom>
          <a:solidFill>
            <a:srgbClr val="4A8BFE"/>
          </a:solidFill>
          <a:ln>
            <a:solidFill>
              <a:srgbClr val="4A8A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18385" y="1857919"/>
            <a:ext cx="1860632" cy="2454453"/>
          </a:xfrm>
          <a:prstGeom prst="roundRect">
            <a:avLst/>
          </a:prstGeom>
          <a:solidFill>
            <a:srgbClr val="75A6FF"/>
          </a:solidFill>
          <a:ln>
            <a:solidFill>
              <a:srgbClr val="75A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62229" y="1857918"/>
            <a:ext cx="1860632" cy="2454452"/>
          </a:xfrm>
          <a:prstGeom prst="roundRect">
            <a:avLst/>
          </a:prstGeom>
          <a:solidFill>
            <a:srgbClr val="CC5D6E"/>
          </a:solidFill>
          <a:ln>
            <a:solidFill>
              <a:srgbClr val="CB5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984151" y="1857918"/>
            <a:ext cx="1860632" cy="2454452"/>
          </a:xfrm>
          <a:prstGeom prst="roundRect">
            <a:avLst/>
          </a:prstGeom>
          <a:solidFill>
            <a:srgbClr val="6BBB43"/>
          </a:solidFill>
          <a:ln>
            <a:solidFill>
              <a:srgbClr val="6BBA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540306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4A8A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18385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75A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762229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CB5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984151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6BBA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3144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사회적 파급효과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725066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경제적 파급효과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946988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국제적 파급효과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7642597" y="1893792"/>
            <a:ext cx="5565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환경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540305" y="2472796"/>
            <a:ext cx="186063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인프라 확산에 따른 </a:t>
            </a:r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수소가격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인하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탄소배출권으로 불이익 없음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일자리 창출 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18385" y="2472796"/>
            <a:ext cx="18606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부지선정 어려움 해소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설립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/>
            </a:r>
            <a:b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속도 박차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이용자 증가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771104" y="2472796"/>
            <a:ext cx="185175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국가 이미지 함양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관련 기술력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해외수출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IT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강대국을 잇는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/>
            </a:r>
            <a:b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강대국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84150" y="2472796"/>
            <a:ext cx="1860633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</a:t>
            </a:r>
            <a:r>
              <a:rPr lang="en-US" altLang="ko-KR" sz="12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배출 감소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지구온난화 억제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미세먼지 감소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867" y="991915"/>
            <a:ext cx="741508" cy="741508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79" y="991974"/>
            <a:ext cx="741391" cy="741391"/>
          </a:xfrm>
          <a:prstGeom prst="rect">
            <a:avLst/>
          </a:prstGeom>
        </p:spPr>
      </p:pic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 및 소감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기대효과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215" y="991915"/>
            <a:ext cx="741600" cy="741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111" y="991974"/>
            <a:ext cx="741600" cy="7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5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16224" r="22659" b="52179"/>
          <a:stretch/>
        </p:blipFill>
        <p:spPr>
          <a:xfrm>
            <a:off x="7076524" y="1071247"/>
            <a:ext cx="954000" cy="98036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10137" t="2" r="19693" b="44023"/>
          <a:stretch/>
        </p:blipFill>
        <p:spPr>
          <a:xfrm>
            <a:off x="5547087" y="1044799"/>
            <a:ext cx="963038" cy="10068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l="34176" t="12615" r="37585" b="36616"/>
          <a:stretch/>
        </p:blipFill>
        <p:spPr>
          <a:xfrm>
            <a:off x="4013394" y="1051625"/>
            <a:ext cx="959062" cy="99626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4" t="8551" r="68930" b="51075"/>
          <a:stretch/>
        </p:blipFill>
        <p:spPr>
          <a:xfrm>
            <a:off x="2484527" y="1069896"/>
            <a:ext cx="966323" cy="966168"/>
          </a:xfrm>
          <a:prstGeom prst="rect">
            <a:avLst/>
          </a:prstGeom>
        </p:spPr>
      </p:pic>
      <p:pic>
        <p:nvPicPr>
          <p:cNvPr id="137" name="그림 13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8" t="21878" r="32923" b="39071"/>
          <a:stretch/>
        </p:blipFill>
        <p:spPr>
          <a:xfrm>
            <a:off x="958577" y="1074962"/>
            <a:ext cx="954000" cy="97292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37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 및 소감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역할 및 소감</a:t>
              </a: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65" name="AutoShape 3"/>
          <p:cNvSpPr/>
          <p:nvPr/>
        </p:nvSpPr>
        <p:spPr>
          <a:xfrm rot="10800000">
            <a:off x="947745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8" name="TextBox 6"/>
          <p:cNvSpPr txBox="1"/>
          <p:nvPr/>
        </p:nvSpPr>
        <p:spPr>
          <a:xfrm rot="17453">
            <a:off x="964099" y="2330821"/>
            <a:ext cx="955118" cy="13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팀장</a:t>
            </a: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DE</a:t>
            </a:r>
          </a:p>
        </p:txBody>
      </p:sp>
      <p:sp>
        <p:nvSpPr>
          <p:cNvPr id="69" name="TextBox 7"/>
          <p:cNvSpPr txBox="1"/>
          <p:nvPr/>
        </p:nvSpPr>
        <p:spPr>
          <a:xfrm>
            <a:off x="963914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이현범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6" name="TextBox 23"/>
          <p:cNvSpPr txBox="1"/>
          <p:nvPr/>
        </p:nvSpPr>
        <p:spPr>
          <a:xfrm>
            <a:off x="963729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프로젝트 총괄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Crawling</a:t>
            </a:r>
          </a:p>
          <a:p>
            <a:pPr>
              <a:lnSpc>
                <a:spcPts val="1540"/>
              </a:lnSpc>
            </a:pP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AWS-MySQL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연동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14" name="AutoShape 3"/>
          <p:cNvSpPr/>
          <p:nvPr/>
        </p:nvSpPr>
        <p:spPr>
          <a:xfrm rot="10800000">
            <a:off x="2477990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5" name="TextBox 6"/>
          <p:cNvSpPr txBox="1"/>
          <p:nvPr/>
        </p:nvSpPr>
        <p:spPr>
          <a:xfrm rot="17453">
            <a:off x="2494344" y="2330821"/>
            <a:ext cx="955118" cy="13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DE</a:t>
            </a:r>
          </a:p>
        </p:txBody>
      </p:sp>
      <p:sp>
        <p:nvSpPr>
          <p:cNvPr id="116" name="TextBox 7"/>
          <p:cNvSpPr txBox="1"/>
          <p:nvPr/>
        </p:nvSpPr>
        <p:spPr>
          <a:xfrm>
            <a:off x="2494159" y="2181530"/>
            <a:ext cx="955613" cy="287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한유정</a:t>
            </a:r>
            <a:endParaRPr lang="en-US" altLang="ko-KR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ts val="1094"/>
              </a:lnSpc>
            </a:pP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7" name="TextBox 23"/>
          <p:cNvSpPr txBox="1"/>
          <p:nvPr/>
        </p:nvSpPr>
        <p:spPr>
          <a:xfrm>
            <a:off x="2493974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와이어프레임 제작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Crawling, Django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HTML, Tableau</a:t>
            </a:r>
          </a:p>
        </p:txBody>
      </p:sp>
      <p:sp>
        <p:nvSpPr>
          <p:cNvPr id="120" name="AutoShape 3"/>
          <p:cNvSpPr/>
          <p:nvPr/>
        </p:nvSpPr>
        <p:spPr>
          <a:xfrm rot="10800000">
            <a:off x="4008235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1" name="TextBox 6"/>
          <p:cNvSpPr txBox="1"/>
          <p:nvPr/>
        </p:nvSpPr>
        <p:spPr>
          <a:xfrm rot="17453">
            <a:off x="4024589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DE</a:t>
            </a:r>
          </a:p>
        </p:txBody>
      </p:sp>
      <p:sp>
        <p:nvSpPr>
          <p:cNvPr id="122" name="TextBox 7"/>
          <p:cNvSpPr txBox="1"/>
          <p:nvPr/>
        </p:nvSpPr>
        <p:spPr>
          <a:xfrm>
            <a:off x="4024404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김민형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3" name="TextBox 23"/>
          <p:cNvSpPr txBox="1"/>
          <p:nvPr/>
        </p:nvSpPr>
        <p:spPr>
          <a:xfrm>
            <a:off x="4024219" y="2591394"/>
            <a:ext cx="947430" cy="933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Django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Tableau</a:t>
            </a:r>
          </a:p>
        </p:txBody>
      </p:sp>
      <p:sp>
        <p:nvSpPr>
          <p:cNvPr id="126" name="AutoShape 3"/>
          <p:cNvSpPr/>
          <p:nvPr/>
        </p:nvSpPr>
        <p:spPr>
          <a:xfrm rot="10800000">
            <a:off x="5538479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7" name="TextBox 6"/>
          <p:cNvSpPr txBox="1"/>
          <p:nvPr/>
        </p:nvSpPr>
        <p:spPr>
          <a:xfrm rot="17453">
            <a:off x="5554833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DS</a:t>
            </a:r>
          </a:p>
        </p:txBody>
      </p:sp>
      <p:sp>
        <p:nvSpPr>
          <p:cNvPr id="128" name="TextBox 7"/>
          <p:cNvSpPr txBox="1"/>
          <p:nvPr/>
        </p:nvSpPr>
        <p:spPr>
          <a:xfrm>
            <a:off x="5554648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강주영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9" name="TextBox 23"/>
          <p:cNvSpPr txBox="1"/>
          <p:nvPr/>
        </p:nvSpPr>
        <p:spPr>
          <a:xfrm>
            <a:off x="5554463" y="2591394"/>
            <a:ext cx="955662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K-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medoids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clustering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32" name="AutoShape 3"/>
          <p:cNvSpPr/>
          <p:nvPr/>
        </p:nvSpPr>
        <p:spPr>
          <a:xfrm rot="10800000">
            <a:off x="7068723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3" name="TextBox 6"/>
          <p:cNvSpPr txBox="1"/>
          <p:nvPr/>
        </p:nvSpPr>
        <p:spPr>
          <a:xfrm rot="17453">
            <a:off x="7085077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DS</a:t>
            </a:r>
          </a:p>
        </p:txBody>
      </p:sp>
      <p:sp>
        <p:nvSpPr>
          <p:cNvPr id="134" name="TextBox 7"/>
          <p:cNvSpPr txBox="1"/>
          <p:nvPr/>
        </p:nvSpPr>
        <p:spPr>
          <a:xfrm>
            <a:off x="7084892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고아름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5" name="TextBox 23"/>
          <p:cNvSpPr txBox="1"/>
          <p:nvPr/>
        </p:nvSpPr>
        <p:spPr>
          <a:xfrm>
            <a:off x="7084707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K-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medoids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clustering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22906" y="812729"/>
            <a:ext cx="64633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열정열정열정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5731591" y="812729"/>
            <a:ext cx="5693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에이치아이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90692" y="812729"/>
            <a:ext cx="5116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에이치투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1220614" y="812729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대대시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2690277" y="812729"/>
            <a:ext cx="5693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앤아이씨유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2" name="AutoShape 3"/>
          <p:cNvSpPr/>
          <p:nvPr/>
        </p:nvSpPr>
        <p:spPr>
          <a:xfrm rot="10800000">
            <a:off x="947746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3" name="AutoShape 3"/>
          <p:cNvSpPr/>
          <p:nvPr/>
        </p:nvSpPr>
        <p:spPr>
          <a:xfrm rot="10800000">
            <a:off x="2477991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4" name="AutoShape 3"/>
          <p:cNvSpPr/>
          <p:nvPr/>
        </p:nvSpPr>
        <p:spPr>
          <a:xfrm rot="10800000">
            <a:off x="4008236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5" name="AutoShape 3"/>
          <p:cNvSpPr/>
          <p:nvPr/>
        </p:nvSpPr>
        <p:spPr>
          <a:xfrm rot="10800000">
            <a:off x="5538480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6" name="AutoShape 3"/>
          <p:cNvSpPr/>
          <p:nvPr/>
        </p:nvSpPr>
        <p:spPr>
          <a:xfrm rot="10800000">
            <a:off x="7068724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7" name="TextBox 7"/>
          <p:cNvSpPr txBox="1"/>
          <p:nvPr/>
        </p:nvSpPr>
        <p:spPr>
          <a:xfrm>
            <a:off x="476074" y="2614254"/>
            <a:ext cx="269410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역할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8" name="TextBox 7"/>
          <p:cNvSpPr txBox="1"/>
          <p:nvPr/>
        </p:nvSpPr>
        <p:spPr>
          <a:xfrm>
            <a:off x="476074" y="3664964"/>
            <a:ext cx="269410" cy="1462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소감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9" name="TextBox 23"/>
          <p:cNvSpPr txBox="1"/>
          <p:nvPr/>
        </p:nvSpPr>
        <p:spPr>
          <a:xfrm>
            <a:off x="4016418" y="3712322"/>
            <a:ext cx="947430" cy="933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장고를 공부하고 실습하는 과정을 통해 데이터 엔지니어 실력이 크게 향상됨을 느낀 시간이었습니다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50" name="TextBox 23"/>
          <p:cNvSpPr txBox="1"/>
          <p:nvPr/>
        </p:nvSpPr>
        <p:spPr>
          <a:xfrm>
            <a:off x="5538478" y="3708209"/>
            <a:ext cx="123570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분석을 처음 해보기도 하고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참고 자료도 부족하여 많이 고생도 했지만 입지분석 모델링에 대해 조금이나마 이해할 수 있었던 것 같습니다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51" name="TextBox 23"/>
          <p:cNvSpPr txBox="1"/>
          <p:nvPr/>
        </p:nvSpPr>
        <p:spPr>
          <a:xfrm>
            <a:off x="2501256" y="3715233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작지만 내가 한일이 프로젝트에 들어갈 때 뿌듯하고 좋았습니다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열정적 토론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팀워크가 빛났습니다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52" name="TextBox 23"/>
          <p:cNvSpPr txBox="1"/>
          <p:nvPr/>
        </p:nvSpPr>
        <p:spPr>
          <a:xfrm>
            <a:off x="947797" y="3715233"/>
            <a:ext cx="1159972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장고와 데이터 수집 및 </a:t>
            </a: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전처리가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재미있었습니다</a:t>
            </a:r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부족한 </a:t>
            </a: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팀장 밑에서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열심히 해준 팀원들에게 매우 감사한 </a:t>
            </a: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마음입니다</a:t>
            </a:r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53" name="TextBox 23"/>
          <p:cNvSpPr txBox="1"/>
          <p:nvPr/>
        </p:nvSpPr>
        <p:spPr>
          <a:xfrm>
            <a:off x="7068723" y="3715233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최적입지분석을 위해 지리데이터를 활용하는 것이 처음엔 많이 어려웠지만 많은 부분 배울 수 있었습니다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2775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2450817" y="2639280"/>
            <a:ext cx="598003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sz="4400" dirty="0"/>
              <a:t>참고자료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383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39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참고자료</a:t>
              </a:r>
              <a:endParaRPr lang="en-US" sz="1750" b="1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55" name="TextBox 23"/>
          <p:cNvSpPr txBox="1"/>
          <p:nvPr/>
        </p:nvSpPr>
        <p:spPr>
          <a:xfrm>
            <a:off x="437993" y="866841"/>
            <a:ext cx="8291791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맥킨지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 “Hydrogen meets digital”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산업통상자원부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수소경제 활성화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로드맵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국민권익위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전기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관련 불편사항민원 빅데이터를 통해 관계기관과 함께 개선한다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대한민국 정책브리핑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https://www.korea.kr/news/pressReleaseView.do?newsId=156456666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김수환, &amp;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류준형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(2020). 수소 충전소 최적 위치 선정을 위한 기계 학습 기반 방법론.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Korean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Chemical Engineering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Research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58(4), 573-580.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관계부처 합동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(2020).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수소차⋅수소충전소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추진성과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추진성과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향후계획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광양시 전기자동차 충전소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최적입지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선정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COMPAS,https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://compas.lh.or.kr/subj/past/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code-report?subjNo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=SBJ_2009_001&amp;teamNo=677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https://webthemez.com/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https://everyday-tech.tistory.com/1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https://www.fun-coding.org/mysql_advanced1.html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https://book.coalastudy.com/data_crawling/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https://opentutorials.org/course/50/88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https://fontawesome.com/v4.7/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https://amango.tistory.com/7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책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`Django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한그릇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뚝딱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부스트코스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시각화를 위한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태블로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</a:t>
            </a:r>
          </a:p>
        </p:txBody>
      </p:sp>
    </p:spTree>
    <p:extLst>
      <p:ext uri="{BB962C8B-B14F-4D97-AF65-F5344CB8AC3E}">
        <p14:creationId xmlns:p14="http://schemas.microsoft.com/office/powerpoint/2010/main" val="394039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9" name="bandicam 2021-09-30 16-13-58-29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9341"/>
          <a:stretch/>
        </p:blipFill>
        <p:spPr>
          <a:xfrm>
            <a:off x="2454914" y="751390"/>
            <a:ext cx="4234172" cy="3838669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선정배경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934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2378992" y="1902600"/>
            <a:ext cx="6141231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dirty="0"/>
              <a:t>감사합니다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17752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851783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기존의 </a:t>
            </a:r>
            <a:r>
              <a:rPr lang="en-US" altLang="ko-KR" dirty="0"/>
              <a:t>LPG </a:t>
            </a:r>
            <a:r>
              <a:rPr lang="ko-KR" altLang="en-US" dirty="0"/>
              <a:t>충전소 </a:t>
            </a:r>
            <a:r>
              <a:rPr lang="en-US" altLang="ko-KR" dirty="0"/>
              <a:t>vs. </a:t>
            </a:r>
            <a:r>
              <a:rPr lang="ko-KR" altLang="en-US" dirty="0"/>
              <a:t>추출된 </a:t>
            </a:r>
            <a:r>
              <a:rPr lang="en-US" altLang="ko-KR" dirty="0"/>
              <a:t>LPG </a:t>
            </a:r>
            <a:r>
              <a:rPr lang="ko-KR" altLang="en-US" dirty="0"/>
              <a:t>위치 정보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5FE32D-8807-4B73-BD0D-4EF565847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651" y="914400"/>
            <a:ext cx="4084374" cy="349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22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12846" r="11352" b="3389"/>
          <a:stretch/>
        </p:blipFill>
        <p:spPr>
          <a:xfrm>
            <a:off x="3216894" y="2878585"/>
            <a:ext cx="2610874" cy="13024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3134" t="1" r="2363" b="39997"/>
          <a:stretch/>
        </p:blipFill>
        <p:spPr>
          <a:xfrm>
            <a:off x="3216894" y="1267640"/>
            <a:ext cx="2614743" cy="1660211"/>
          </a:xfrm>
          <a:prstGeom prst="rect">
            <a:avLst/>
          </a:prstGeom>
        </p:spPr>
      </p:pic>
      <p:pic>
        <p:nvPicPr>
          <p:cNvPr id="1026" name="Picture 2" descr="지구온난화 계속돼 &amp;#39;2도&amp;#39;만 더 오르면 부산은 &amp;#39;반도&amp;#39;가 된다” - 인사이트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27" y="1267640"/>
            <a:ext cx="1963834" cy="112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rcRect t="2564" b="13860"/>
          <a:stretch/>
        </p:blipFill>
        <p:spPr>
          <a:xfrm>
            <a:off x="6033868" y="1267641"/>
            <a:ext cx="2469197" cy="2913393"/>
          </a:xfrm>
          <a:prstGeom prst="rect">
            <a:avLst/>
          </a:prstGeom>
        </p:spPr>
      </p:pic>
      <p:pic>
        <p:nvPicPr>
          <p:cNvPr id="1028" name="Picture 4" descr="ㅈㅂㅈㅇ] “우리가 마지막 세대일지도 모른다”…&amp;#39;기후우울&amp;#39; 호소하는 1030세대 - 일간스포츠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1" r="23525"/>
          <a:stretch/>
        </p:blipFill>
        <p:spPr bwMode="auto">
          <a:xfrm>
            <a:off x="662526" y="2464672"/>
            <a:ext cx="1963834" cy="171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3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4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선정배경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1" name="TextBox 8"/>
          <p:cNvSpPr txBox="1"/>
          <p:nvPr/>
        </p:nvSpPr>
        <p:spPr>
          <a:xfrm>
            <a:off x="6295046" y="908457"/>
            <a:ext cx="194684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국내 수소자동차</a:t>
            </a:r>
            <a:r>
              <a:rPr lang="en-US" altLang="ko-KR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보급 계획</a:t>
            </a:r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2" name="TextBox 13"/>
          <p:cNvSpPr txBox="1"/>
          <p:nvPr/>
        </p:nvSpPr>
        <p:spPr>
          <a:xfrm>
            <a:off x="3383867" y="908457"/>
            <a:ext cx="2276927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수소에너지</a:t>
            </a:r>
            <a:r>
              <a:rPr lang="en-US" altLang="ko-KR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온실가스 감축 효과</a:t>
            </a:r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3" name="TextBox 29"/>
          <p:cNvSpPr txBox="1"/>
          <p:nvPr/>
        </p:nvSpPr>
        <p:spPr>
          <a:xfrm>
            <a:off x="944394" y="908457"/>
            <a:ext cx="1471846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기후위기</a:t>
            </a:r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570240" y="4301843"/>
            <a:ext cx="222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집사부일체</a:t>
            </a:r>
            <a:endParaRPr lang="en-US" altLang="ko-KR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The Mercator Research Institute on Global Commons and Climate Change (MCC) </a:t>
            </a:r>
            <a:endParaRPr lang="ko-KR" altLang="en-US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3216894" y="4301843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맥킨지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“Hydrogen meets digital”</a:t>
            </a:r>
            <a:endParaRPr lang="ko-KR" altLang="en-US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6158389" y="4301843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산업통상자원부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수소경제 활성화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로드맵</a:t>
            </a:r>
            <a:endParaRPr lang="ko-KR" altLang="en-US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7" name="Picture 4" descr="ㅈㅂㅈㅇ] “우리가 마지막 세대일지도 모른다”…&amp;#39;기후우울&amp;#39; 호소하는 1030세대 - 일간스포츠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04" t="2021" r="1463" b="89322"/>
          <a:stretch/>
        </p:blipFill>
        <p:spPr bwMode="auto">
          <a:xfrm>
            <a:off x="1954530" y="2499360"/>
            <a:ext cx="671830" cy="14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944394" y="3211830"/>
            <a:ext cx="210036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60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0860" y="5305846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11544"/>
          <a:stretch/>
        </p:blipFill>
        <p:spPr>
          <a:xfrm>
            <a:off x="475342" y="1199920"/>
            <a:ext cx="2414129" cy="3348790"/>
          </a:xfrm>
          <a:prstGeom prst="rect">
            <a:avLst/>
          </a:prstGeom>
        </p:spPr>
      </p:pic>
      <p:pic>
        <p:nvPicPr>
          <p:cNvPr id="7" name="Picture 2" descr="All about FCEV(수소전기차) 5 수소충전소는 어떻게 운영될까?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3" t="303" r="4233" b="40703"/>
          <a:stretch/>
        </p:blipFill>
        <p:spPr bwMode="auto">
          <a:xfrm>
            <a:off x="5829301" y="1263986"/>
            <a:ext cx="2705100" cy="178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5872728" y="3399531"/>
            <a:ext cx="2813983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자동차 보급대수 대비 충전소의 비율</a:t>
            </a:r>
          </a:p>
          <a:p>
            <a:pPr marL="180000"/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전기차: 약 2대</a:t>
            </a:r>
          </a:p>
          <a:p>
            <a:pPr marL="180000"/>
            <a:r>
              <a:rPr lang="ko-KR" altLang="en-US" sz="11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수소차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: 약 131대 </a:t>
            </a:r>
          </a:p>
          <a:p>
            <a:endParaRPr lang="ko-KR" altLang="en-US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수소충전소는 하루 70대 충전 가능</a:t>
            </a:r>
            <a:endParaRPr lang="en-US" altLang="ko-KR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0000"/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충전시간 최소 </a:t>
            </a:r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15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</a:t>
            </a:r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최대 </a:t>
            </a:r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</a:t>
            </a:r>
            <a:endParaRPr lang="en-US" altLang="ko-KR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0000"/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수소충전소의 구축이 부족한 실정</a:t>
            </a:r>
            <a:endParaRPr lang="en-US" altLang="ko-KR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1"/>
          <a:stretch/>
        </p:blipFill>
        <p:spPr>
          <a:xfrm>
            <a:off x="3264642" y="1013762"/>
            <a:ext cx="2160000" cy="2031091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3303589" y="2796362"/>
            <a:ext cx="2082106" cy="1733582"/>
            <a:chOff x="3011593" y="1987878"/>
            <a:chExt cx="2160000" cy="1821654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755" b="97920" l="3008" r="95113">
                          <a14:foregroundMark x1="25439" y1="49629" x2="29198" y2="41605"/>
                          <a14:foregroundMark x1="29073" y1="42051" x2="33083" y2="43982"/>
                          <a14:foregroundMark x1="33459" y1="38187" x2="34211" y2="24517"/>
                          <a14:foregroundMark x1="32456" y1="23328" x2="39223" y2="23477"/>
                          <a14:foregroundMark x1="38847" y1="23477" x2="42607" y2="19465"/>
                          <a14:foregroundMark x1="42607" y1="19465" x2="46115" y2="23031"/>
                          <a14:foregroundMark x1="45614" y1="23031" x2="45489" y2="30163"/>
                          <a14:foregroundMark x1="46115" y1="29718" x2="51128" y2="28678"/>
                          <a14:foregroundMark x1="57268" y1="7875" x2="59900" y2="4903"/>
                          <a14:foregroundMark x1="91228" y1="49480" x2="95238" y2="46805"/>
                          <a14:foregroundMark x1="76942" y1="89153" x2="74561" y2="93314"/>
                          <a14:foregroundMark x1="70802" y1="96582" x2="67794" y2="98068"/>
                          <a14:foregroundMark x1="10401" y1="58692" x2="8145" y2="61218"/>
                          <a14:foregroundMark x1="4637" y1="53046" x2="3008" y2="552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11593" y="1987878"/>
              <a:ext cx="2160000" cy="1821654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3F07B81-E459-4A81-AD56-7FC58BC120BA}"/>
                </a:ext>
              </a:extLst>
            </p:cNvPr>
            <p:cNvGrpSpPr/>
            <p:nvPr/>
          </p:nvGrpSpPr>
          <p:grpSpPr>
            <a:xfrm>
              <a:off x="3461805" y="2723616"/>
              <a:ext cx="1708915" cy="899076"/>
              <a:chOff x="3704897" y="2151993"/>
              <a:chExt cx="2012734" cy="1058918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D847398F-9A11-45BF-8DD8-9A2335C00244}"/>
                  </a:ext>
                </a:extLst>
              </p:cNvPr>
              <p:cNvSpPr/>
              <p:nvPr/>
            </p:nvSpPr>
            <p:spPr>
              <a:xfrm>
                <a:off x="3704897" y="2151993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8AA42DE-023F-4A33-878C-6F33EAD1DADE}"/>
                  </a:ext>
                </a:extLst>
              </p:cNvPr>
              <p:cNvSpPr/>
              <p:nvPr/>
            </p:nvSpPr>
            <p:spPr>
              <a:xfrm>
                <a:off x="3904594" y="2446284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B15D43C2-08FA-46EA-AE0B-659F26A0FC0D}"/>
                  </a:ext>
                </a:extLst>
              </p:cNvPr>
              <p:cNvSpPr/>
              <p:nvPr/>
            </p:nvSpPr>
            <p:spPr>
              <a:xfrm>
                <a:off x="4598279" y="2903483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B1F52064-ECAB-4882-8553-67AC22D1FE06}"/>
                  </a:ext>
                </a:extLst>
              </p:cNvPr>
              <p:cNvSpPr/>
              <p:nvPr/>
            </p:nvSpPr>
            <p:spPr>
              <a:xfrm>
                <a:off x="5402321" y="2328040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" name="직사각형 4"/>
          <p:cNvSpPr/>
          <p:nvPr/>
        </p:nvSpPr>
        <p:spPr>
          <a:xfrm>
            <a:off x="621792" y="2539999"/>
            <a:ext cx="1602233" cy="12029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616796" y="1353533"/>
            <a:ext cx="1075594" cy="4460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선정배경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4" name="TextBox 8"/>
          <p:cNvSpPr txBox="1"/>
          <p:nvPr/>
        </p:nvSpPr>
        <p:spPr>
          <a:xfrm>
            <a:off x="6216273" y="908457"/>
            <a:ext cx="194684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</a:t>
            </a:r>
            <a:r>
              <a:rPr lang="ko-KR" altLang="en-US" b="1" dirty="0" err="1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충전가능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대수</a:t>
            </a:r>
          </a:p>
          <a:p>
            <a:pPr algn="ctr"/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13"/>
          <p:cNvSpPr txBox="1"/>
          <p:nvPr/>
        </p:nvSpPr>
        <p:spPr>
          <a:xfrm>
            <a:off x="3189247" y="908456"/>
            <a:ext cx="2471548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서울시 </a:t>
            </a:r>
            <a:r>
              <a:rPr lang="ko-KR" altLang="en-US" b="1" dirty="0" err="1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전기충전소</a:t>
            </a:r>
            <a:r>
              <a:rPr lang="en-US" altLang="ko-KR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·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현황</a:t>
            </a:r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6" name="TextBox 29"/>
          <p:cNvSpPr txBox="1"/>
          <p:nvPr/>
        </p:nvSpPr>
        <p:spPr>
          <a:xfrm>
            <a:off x="691755" y="908457"/>
            <a:ext cx="197411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전기차</a:t>
            </a:r>
            <a:r>
              <a:rPr lang="en-US" altLang="ko-KR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·</a:t>
            </a:r>
            <a:r>
              <a:rPr lang="ko-KR" altLang="en-US" b="1" dirty="0" err="1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현황과 목표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568733" y="4531018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산업통상자원부</a:t>
            </a:r>
            <a:endParaRPr lang="en-US" altLang="ko-KR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3314944" y="4535472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위치정보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https://www.ev.or.kr/h2monitor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5799813" y="3058191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현대차 수소충전소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사양기준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넥쏘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(5kg/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 시</a:t>
            </a:r>
            <a:endParaRPr lang="en-US" altLang="ko-KR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557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t="2720" r="6280"/>
          <a:stretch/>
        </p:blipFill>
        <p:spPr>
          <a:xfrm>
            <a:off x="6324957" y="1709298"/>
            <a:ext cx="2470118" cy="1632561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84ADC7-6946-4720-A3C9-2AA13CFC0A09}"/>
              </a:ext>
            </a:extLst>
          </p:cNvPr>
          <p:cNvSpPr txBox="1"/>
          <p:nvPr/>
        </p:nvSpPr>
        <p:spPr>
          <a:xfrm>
            <a:off x="1477082" y="4143863"/>
            <a:ext cx="6189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보급확산 목표 달성을 위해 수요분석 및 규제를 고려한 수소충전소 구축이 필요</a:t>
            </a:r>
          </a:p>
          <a:p>
            <a:pPr algn="ctr"/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최적입지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선정 서비스 부재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43EF08-B25B-4FA2-8241-DD12B846DCDB}"/>
              </a:ext>
            </a:extLst>
          </p:cNvPr>
          <p:cNvSpPr txBox="1"/>
          <p:nvPr/>
        </p:nvSpPr>
        <p:spPr>
          <a:xfrm>
            <a:off x="6443544" y="1177277"/>
            <a:ext cx="2246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algn="ctr">
              <a:buSzPts val="1800"/>
            </a:pPr>
            <a:r>
              <a:rPr lang="ko-KR" altLang="en-US" b="1" dirty="0" err="1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구매 결정시 걸림돌</a:t>
            </a:r>
            <a:endParaRPr lang="en-US" altLang="ko-KR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F7D94D-C5A5-40E2-8209-B257856C1138}"/>
              </a:ext>
            </a:extLst>
          </p:cNvPr>
          <p:cNvSpPr txBox="1"/>
          <p:nvPr/>
        </p:nvSpPr>
        <p:spPr>
          <a:xfrm>
            <a:off x="240214" y="1177277"/>
            <a:ext cx="3271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algn="ctr">
              <a:buSzPts val="1800"/>
            </a:pP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사용 및 부지선정 어려움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9D3DE2-AAFA-490A-AF59-6794BEF7D65E}"/>
              </a:ext>
            </a:extLst>
          </p:cNvPr>
          <p:cNvSpPr txBox="1"/>
          <p:nvPr/>
        </p:nvSpPr>
        <p:spPr>
          <a:xfrm>
            <a:off x="4032978" y="1177277"/>
            <a:ext cx="1889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algn="ctr">
              <a:buSzPts val="1800"/>
            </a:pP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규제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3936638" y="1655034"/>
          <a:ext cx="2186004" cy="1293818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093002">
                  <a:extLst>
                    <a:ext uri="{9D8B030D-6E8A-4147-A177-3AD203B41FA5}">
                      <a16:colId xmlns:a16="http://schemas.microsoft.com/office/drawing/2014/main" val="1287347463"/>
                    </a:ext>
                  </a:extLst>
                </a:gridCol>
                <a:gridCol w="1093002">
                  <a:extLst>
                    <a:ext uri="{9D8B030D-6E8A-4147-A177-3AD203B41FA5}">
                      <a16:colId xmlns:a16="http://schemas.microsoft.com/office/drawing/2014/main" val="2581916644"/>
                    </a:ext>
                  </a:extLst>
                </a:gridCol>
              </a:tblGrid>
              <a:tr h="234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04091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04091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안전거리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51117"/>
                  </a:ext>
                </a:extLst>
              </a:tr>
              <a:tr h="491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 보호시설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학교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유치원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17m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이상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636878"/>
                  </a:ext>
                </a:extLst>
              </a:tr>
              <a:tr h="5433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 보호시설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주택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12m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565731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E2C53BB2-71B9-4337-9E40-FC99A5588011}"/>
              </a:ext>
            </a:extLst>
          </p:cNvPr>
          <p:cNvGrpSpPr/>
          <p:nvPr/>
        </p:nvGrpSpPr>
        <p:grpSpPr>
          <a:xfrm>
            <a:off x="563661" y="3002756"/>
            <a:ext cx="2905446" cy="874891"/>
            <a:chOff x="568602" y="2209800"/>
            <a:chExt cx="3105806" cy="93784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4065EB2-02CB-4488-BB21-9A3E08AB9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82" t="77905" r="3625" b="179"/>
            <a:stretch/>
          </p:blipFill>
          <p:spPr>
            <a:xfrm>
              <a:off x="568602" y="2209800"/>
              <a:ext cx="3105806" cy="937847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77C37CB-938C-4F87-8816-B335084A85E2}"/>
                </a:ext>
              </a:extLst>
            </p:cNvPr>
            <p:cNvSpPr/>
            <p:nvPr/>
          </p:nvSpPr>
          <p:spPr>
            <a:xfrm>
              <a:off x="1790700" y="2417204"/>
              <a:ext cx="1157082" cy="2209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수소충전소 구축 필요성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6324957" y="3295760"/>
            <a:ext cx="138691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SzPts val="1800"/>
            </a:pP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국민권익위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민원 조사결과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867841" y="2985455"/>
            <a:ext cx="99578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SzPts val="1800"/>
            </a:pP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고압가스 안전관리법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464476" y="1574912"/>
            <a:ext cx="3004631" cy="1313740"/>
            <a:chOff x="351439" y="1472096"/>
            <a:chExt cx="3004631" cy="131374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1439" y="1472096"/>
              <a:ext cx="3004631" cy="131374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77C37CB-938C-4F87-8816-B335084A85E2}"/>
                </a:ext>
              </a:extLst>
            </p:cNvPr>
            <p:cNvSpPr/>
            <p:nvPr/>
          </p:nvSpPr>
          <p:spPr>
            <a:xfrm>
              <a:off x="450624" y="2219172"/>
              <a:ext cx="2905446" cy="5666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8B76ED9-44A8-47ED-BD4B-A141E670B625}"/>
              </a:ext>
            </a:extLst>
          </p:cNvPr>
          <p:cNvSpPr/>
          <p:nvPr/>
        </p:nvSpPr>
        <p:spPr>
          <a:xfrm>
            <a:off x="6539701" y="1663064"/>
            <a:ext cx="2206423" cy="3524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98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19507" y="1161915"/>
            <a:ext cx="8009699" cy="334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주제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 내 수소충전소 구축 입지 선정 의사결정 지원시스템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대상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특수목적법인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(SPC: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하이넷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코하이젠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 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정부기관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환경부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국토부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외 이해관계자</a:t>
            </a:r>
            <a:b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</a:b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제공 서비스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</a:t>
            </a:r>
          </a:p>
          <a:p>
            <a:endParaRPr lang="en-US" altLang="ko-KR" dirty="0"/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최적 입지 제안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서울시 현황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</a:p>
          <a:p>
            <a:pPr marL="434250" lvl="1">
              <a:lnSpc>
                <a:spcPct val="120000"/>
              </a:lnSpc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	-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및 자동차 등록대수 현황</a:t>
            </a:r>
            <a:endParaRPr lang="en-US" altLang="ko-KR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434250" lvl="1">
              <a:lnSpc>
                <a:spcPct val="120000"/>
              </a:lnSpc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	-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수소차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증감추이</a:t>
            </a: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구축 현황</a:t>
            </a: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 관련 뉴스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서비스정의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786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3666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데이터 수집 및 전처리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02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7902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3051</TotalTime>
  <Words>2538</Words>
  <Application>Microsoft Office PowerPoint</Application>
  <PresentationFormat>화면 슬라이드 쇼(16:9)</PresentationFormat>
  <Paragraphs>629</Paragraphs>
  <Slides>41</Slides>
  <Notes>41</Notes>
  <HiddenSlides>0</HiddenSlides>
  <MMClips>1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41</vt:i4>
      </vt:variant>
    </vt:vector>
  </HeadingPairs>
  <TitlesOfParts>
    <vt:vector size="58" baseType="lpstr">
      <vt:lpstr>Arial</vt:lpstr>
      <vt:lpstr>나눔스퀘어라운드 Bold</vt:lpstr>
      <vt:lpstr>나눔스퀘어_ac ExtraBold</vt:lpstr>
      <vt:lpstr>Montserrat</vt:lpstr>
      <vt:lpstr>나눔스퀘어</vt:lpstr>
      <vt:lpstr>맑은 고딕</vt:lpstr>
      <vt:lpstr>Segoe Script</vt:lpstr>
      <vt:lpstr>Fira Sans Extra Condensed Medium</vt:lpstr>
      <vt:lpstr>나눔스퀘어_ac Bold</vt:lpstr>
      <vt:lpstr>맑은 고딕</vt:lpstr>
      <vt:lpstr>Wingdings</vt:lpstr>
      <vt:lpstr>나눔스퀘어_ac</vt:lpstr>
      <vt:lpstr>나눔스퀘어 ExtraBold</vt:lpstr>
      <vt:lpstr>나눔스퀘어_ac Light</vt:lpstr>
      <vt:lpstr>Cambria Math</vt:lpstr>
      <vt:lpstr>Management Consulting Toolkit by Slidesgo</vt:lpstr>
      <vt:lpstr>디자인 사용자 지정</vt:lpstr>
      <vt:lpstr>수소충전소 구축 입지 선정 의사결정 지원시스템</vt:lpstr>
      <vt:lpstr>목 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참고자료</vt:lpstr>
      <vt:lpstr>PowerPoint 프레젠테이션</vt:lpstr>
      <vt:lpstr>감사합니다</vt:lpstr>
      <vt:lpstr>기존의 LPG 충전소 vs. 추출된 LPG 위치 정보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Management  Consulting Toolkit</dc:title>
  <dc:creator>admin</dc:creator>
  <cp:lastModifiedBy>admin</cp:lastModifiedBy>
  <cp:revision>297</cp:revision>
  <dcterms:modified xsi:type="dcterms:W3CDTF">2021-10-02T03:57:52Z</dcterms:modified>
</cp:coreProperties>
</file>